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63" r:id="rId4"/>
    <p:sldId id="267" r:id="rId5"/>
    <p:sldId id="264" r:id="rId6"/>
    <p:sldId id="259" r:id="rId7"/>
    <p:sldId id="261" r:id="rId8"/>
    <p:sldId id="269" r:id="rId9"/>
    <p:sldId id="270" r:id="rId10"/>
    <p:sldId id="274" r:id="rId11"/>
    <p:sldId id="262" r:id="rId12"/>
    <p:sldId id="273" r:id="rId13"/>
    <p:sldId id="275" r:id="rId14"/>
    <p:sldId id="260" r:id="rId15"/>
    <p:sldId id="266" r:id="rId16"/>
    <p:sldId id="265" r:id="rId17"/>
    <p:sldId id="272" r:id="rId18"/>
    <p:sldId id="276" r:id="rId19"/>
    <p:sldId id="277" r:id="rId20"/>
    <p:sldId id="279" r:id="rId21"/>
    <p:sldId id="280" r:id="rId22"/>
    <p:sldId id="281" r:id="rId23"/>
    <p:sldId id="282" r:id="rId24"/>
    <p:sldId id="283" r:id="rId25"/>
    <p:sldId id="278" r:id="rId26"/>
    <p:sldId id="284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232D2-BBFA-4A40-AE03-A67372E987B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C2C6B-850B-4084-B3F9-47873434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1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1/2000</a:t>
            </a:r>
            <a:r>
              <a:rPr lang="en-US" baseline="30000" dirty="0"/>
              <a:t>th</a:t>
            </a:r>
            <a:r>
              <a:rPr lang="en-US" dirty="0"/>
              <a:t> the mass of a proton or neutron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C2C6B-850B-4084-B3F9-478734343B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92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C2C6B-850B-4084-B3F9-478734343B8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8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C2C6B-850B-4084-B3F9-478734343B8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98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C2C6B-850B-4084-B3F9-478734343B8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71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C2C6B-850B-4084-B3F9-478734343B8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90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C2C6B-850B-4084-B3F9-478734343B8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38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C2C6B-850B-4084-B3F9-478734343B8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01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C2C6B-850B-4084-B3F9-478734343B8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47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C2C6B-850B-4084-B3F9-478734343B8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47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C2C6B-850B-4084-B3F9-478734343B8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22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0BB19-B70D-2B34-15B7-A0220FBE9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FD2F11-CF2D-BA6B-5F39-C02A61B0A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F552D-4221-12E6-1768-485D373B8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722F-243F-4B23-A4CC-21BFF943C32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D6244-6BBE-EBB6-5F48-62603739D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AC6F2-D076-7F7B-B26A-D420E96E2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C93-6B7B-427A-BD82-06263FB3E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3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D035E-5CCD-3360-6CF0-5F6D7E015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F3E29-7F50-31BA-D1C5-8872EBD35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90852-3ABA-92FE-41D5-E9E201721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722F-243F-4B23-A4CC-21BFF943C32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FA986-03B5-E232-655D-5D7E79B79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871ED-282E-8894-BD72-DA2683B75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C93-6B7B-427A-BD82-06263FB3E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13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CF5CF-31DB-19C3-A5C1-4D4BF74E01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946A28-989C-3AAC-7D62-4A52BF732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288F8-9938-3CF4-7FC8-CFBF3BDED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722F-243F-4B23-A4CC-21BFF943C32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4F376-C6C9-7D2B-3DA1-DC345AB36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38CA9-A065-0CE3-2BB4-F35B3BDAE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C93-6B7B-427A-BD82-06263FB3E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6B294-7DF6-B87A-9D9C-49133B73D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1B528-6CE8-789B-7C69-0E0F4165A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F2126-67F3-599B-9C76-31F9E661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722F-243F-4B23-A4CC-21BFF943C32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1B154-FB23-4E3F-6A59-35E132EB8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6792F-C49B-F71B-1BBF-3571F9DA9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C93-6B7B-427A-BD82-06263FB3E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34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EF250-F188-4441-68AA-1B5F505F5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3C66A-7C62-99AF-B81C-B28E4C1CA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FF576-9DB9-B6C9-FF5B-2C4C05F71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722F-243F-4B23-A4CC-21BFF943C32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24482-9BD8-B9C8-BDBD-177EAA91F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09E60-0543-2A92-E415-094836A91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C93-6B7B-427A-BD82-06263FB3E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B993-1741-5FF1-970E-B8BDC9940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7585C-DE90-D474-DB68-9AFD1D288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6C661E-69A1-CEC6-DAB5-378EAC123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DF518-1278-8489-5435-7B3B5506C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722F-243F-4B23-A4CC-21BFF943C32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997DD6-7055-83ED-24A6-262074C6A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B05A9-A967-C9CA-1F15-5B17CCF3A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C93-6B7B-427A-BD82-06263FB3E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48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768DA-4DBD-8180-E77C-3D3167AF3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4312E-A3D4-7FE6-1553-A9B224647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951D9-5F4E-2381-A167-7E20185C1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5E5F63-2567-69AF-E344-CD7DD5E13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B944E4-F822-707C-D0F7-920DEED49A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B6B73B-24C8-920A-5DB1-86C157846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722F-243F-4B23-A4CC-21BFF943C32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F148D9-F79F-1269-3A77-F756871A9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A448B6-48BA-5BB9-CC9B-387A4130A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C93-6B7B-427A-BD82-06263FB3E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19743-818F-1337-BB87-D593D37FF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58424C-34BA-4E07-A6D0-85D8DA925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722F-243F-4B23-A4CC-21BFF943C32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80CF50-72B0-1824-EC0F-423A425A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5456CC-F166-E5D1-27B2-0776392E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C93-6B7B-427A-BD82-06263FB3E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1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B3C424-092A-22EA-273F-FCE2FD6A7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722F-243F-4B23-A4CC-21BFF943C32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B914CC-C94B-01DB-0496-96D667C79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1B9D6-981B-38B2-E6FC-A5D12804E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C93-6B7B-427A-BD82-06263FB3E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9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19F4A-0E88-75D7-7DF6-EA4C2B70F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A694B-D1CA-3935-8FFF-D7FF5022E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8E6F86-901E-4BB2-6131-0B981725B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68F06-1C8B-B09E-41A5-FCBED88C7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722F-243F-4B23-A4CC-21BFF943C32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88433-D4D5-F798-767C-FA9CAE02B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A5EF92-C90F-90A4-BB98-742FE3655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C93-6B7B-427A-BD82-06263FB3E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81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A2C16-36B2-910B-E017-5BC98846C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396B82-7009-B060-5757-7B1B4C3FBC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59A676-44F3-0AF4-B44E-B16638CBC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532E6-C66F-EF2F-947D-02F925BE8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722F-243F-4B23-A4CC-21BFF943C32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6C98A-640B-04B2-4BE6-D4C3ECE87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89E75-28BC-1987-37CE-392AD3A1A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C93-6B7B-427A-BD82-06263FB3E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2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465F69-796C-A13B-871D-B2C3633EA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422FE-11D7-F28D-5BF1-02C0DAA3D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11A0D-FEA4-3021-EE36-7EE4E236A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6722F-243F-4B23-A4CC-21BFF943C32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35F48-DA54-2DAE-7BD9-CE147C48B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CBF8B-1819-BD60-BA8B-4D8B5F490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F8C93-6B7B-427A-BD82-06263FB3E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9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2VGHUjN17w?feature=oembe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JllBAnI-MQ?feature=oembe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XzONBPcPIk?feature=oembed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e6AKh_tLys?feature=oembed" TargetMode="Externa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e6AKh_tLys?feature=oembed" TargetMode="Externa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72DDA-3F34-4A32-FB30-25EFEA2FE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486501-B46E-B1CD-725B-5D035E8B6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882" y="1630303"/>
            <a:ext cx="8793911" cy="389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70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</a:t>
            </a:r>
            <a:r>
              <a:rPr lang="en-US" dirty="0"/>
              <a:t> decay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72DDA-3F34-4A32-FB30-25EFEA2FE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the emission of an electron from the decay in the nucleus.</a:t>
            </a:r>
          </a:p>
          <a:p>
            <a:endParaRPr lang="en-US" dirty="0"/>
          </a:p>
          <a:p>
            <a:pPr lvl="1"/>
            <a:r>
              <a:rPr lang="en-US" dirty="0"/>
              <a:t>The </a:t>
            </a:r>
            <a:r>
              <a:rPr lang="el-GR" dirty="0"/>
              <a:t>β</a:t>
            </a:r>
            <a:r>
              <a:rPr lang="en-US" dirty="0"/>
              <a:t> particle (an electron) </a:t>
            </a:r>
          </a:p>
          <a:p>
            <a:pPr lvl="1"/>
            <a:r>
              <a:rPr lang="en-US" dirty="0"/>
              <a:t>Electrons are much lighter and smaller than </a:t>
            </a:r>
            <a:r>
              <a:rPr lang="el-GR" dirty="0"/>
              <a:t>α</a:t>
            </a:r>
            <a:r>
              <a:rPr lang="en-US" dirty="0"/>
              <a:t> particles</a:t>
            </a:r>
          </a:p>
          <a:p>
            <a:pPr lvl="1"/>
            <a:r>
              <a:rPr lang="en-US" dirty="0"/>
              <a:t>Electrons have a charge of -1 , so they have a longer range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Most </a:t>
            </a:r>
            <a:r>
              <a:rPr lang="el-GR" dirty="0"/>
              <a:t>β</a:t>
            </a:r>
            <a:r>
              <a:rPr lang="en-US" dirty="0"/>
              <a:t>eta particles can be stopped by aluminum foil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Beta decay converts a </a:t>
            </a:r>
            <a:r>
              <a:rPr lang="en-US" dirty="0">
                <a:solidFill>
                  <a:srgbClr val="002060"/>
                </a:solidFill>
              </a:rPr>
              <a:t>neutron</a:t>
            </a:r>
            <a:r>
              <a:rPr lang="en-US" dirty="0"/>
              <a:t> to a </a:t>
            </a:r>
            <a:r>
              <a:rPr lang="en-US" dirty="0">
                <a:solidFill>
                  <a:srgbClr val="FF0000"/>
                </a:solidFill>
              </a:rPr>
              <a:t>proton</a:t>
            </a:r>
          </a:p>
          <a:p>
            <a:pPr lvl="2"/>
            <a:r>
              <a:rPr lang="en-US" dirty="0"/>
              <a:t>Z + 1</a:t>
            </a:r>
          </a:p>
          <a:p>
            <a:r>
              <a:rPr lang="en-US" sz="2000" dirty="0"/>
              <a:t>Electrons are 2000 times lighter than protons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  <p:pic>
        <p:nvPicPr>
          <p:cNvPr id="8194" name="Picture 2" descr="Beta Decay&quot; Images – Browse 78 Stock Photos, Vectors, and Video | Adobe  Stock">
            <a:extLst>
              <a:ext uri="{FF2B5EF4-FFF2-40B4-BE49-F238E27FC236}">
                <a16:creationId xmlns:a16="http://schemas.microsoft.com/office/drawing/2014/main" id="{FC16899A-3B23-3A39-7EE2-085C04C20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986" r="90999">
                        <a14:foregroundMark x1="17159" y1="36111" x2="13924" y2="29167"/>
                        <a14:foregroundMark x1="15049" y1="59167" x2="14346" y2="76667"/>
                        <a14:foregroundMark x1="14346" y1="76667" x2="19550" y2="76667"/>
                        <a14:foregroundMark x1="14909" y1="76389" x2="20253" y2="71111"/>
                        <a14:foregroundMark x1="16596" y1="62500" x2="16737" y2="60556"/>
                        <a14:foregroundMark x1="15190" y1="70833" x2="16878" y2="66667"/>
                        <a14:foregroundMark x1="17300" y1="70000" x2="18565" y2="63889"/>
                        <a14:foregroundMark x1="18565" y1="65278" x2="18425" y2="66667"/>
                        <a14:foregroundMark x1="18987" y1="61944" x2="18143" y2="65833"/>
                        <a14:foregroundMark x1="18284" y1="60556" x2="18706" y2="66389"/>
                        <a14:foregroundMark x1="19269" y1="64167" x2="18284" y2="57500"/>
                        <a14:foregroundMark x1="17300" y1="60556" x2="14205" y2="59444"/>
                        <a14:foregroundMark x1="13643" y1="58333" x2="13924" y2="58056"/>
                        <a14:foregroundMark x1="15331" y1="58611" x2="15752" y2="61667"/>
                        <a14:foregroundMark x1="16878" y1="60278" x2="17018" y2="58611"/>
                        <a14:foregroundMark x1="16315" y1="58056" x2="15331" y2="63056"/>
                        <a14:foregroundMark x1="15331" y1="63056" x2="14627" y2="71944"/>
                        <a14:foregroundMark x1="14627" y1="73056" x2="14627" y2="74722"/>
                        <a14:foregroundMark x1="14627" y1="76667" x2="13080" y2="76389"/>
                        <a14:foregroundMark x1="11252" y1="76389" x2="10267" y2="75833"/>
                        <a14:foregroundMark x1="12658" y1="78056" x2="16878" y2="78889"/>
                        <a14:foregroundMark x1="13502" y1="76667" x2="11814" y2="76667"/>
                        <a14:foregroundMark x1="12096" y1="76667" x2="11392" y2="76667"/>
                        <a14:foregroundMark x1="10549" y1="76944" x2="15331" y2="77778"/>
                        <a14:foregroundMark x1="16174" y1="77500" x2="18003" y2="76944"/>
                        <a14:foregroundMark x1="19972" y1="75556" x2="19972" y2="75556"/>
                        <a14:foregroundMark x1="17159" y1="78056" x2="18847" y2="78056"/>
                        <a14:foregroundMark x1="20675" y1="76944" x2="20675" y2="76944"/>
                        <a14:foregroundMark x1="16878" y1="78611" x2="20816" y2="77778"/>
                        <a14:foregroundMark x1="21238" y1="77500" x2="21238" y2="77500"/>
                        <a14:foregroundMark x1="19409" y1="77778" x2="20675" y2="75833"/>
                        <a14:foregroundMark x1="20675" y1="75833" x2="20675" y2="76667"/>
                        <a14:foregroundMark x1="20816" y1="76667" x2="21941" y2="78056"/>
                        <a14:foregroundMark x1="21097" y1="73889" x2="20113" y2="77222"/>
                        <a14:foregroundMark x1="20113" y1="76111" x2="22222" y2="79167"/>
                        <a14:foregroundMark x1="21800" y1="76944" x2="20816" y2="74722"/>
                        <a14:foregroundMark x1="20534" y1="80556" x2="21800" y2="75833"/>
                        <a14:foregroundMark x1="20956" y1="77222" x2="22082" y2="72222"/>
                        <a14:foregroundMark x1="22082" y1="73611" x2="22082" y2="76667"/>
                        <a14:foregroundMark x1="22222" y1="73333" x2="22222" y2="73333"/>
                        <a14:foregroundMark x1="19972" y1="75000" x2="16315" y2="71944"/>
                        <a14:foregroundMark x1="14065" y1="75000" x2="14065" y2="75000"/>
                        <a14:foregroundMark x1="13361" y1="74444" x2="11814" y2="77222"/>
                        <a14:foregroundMark x1="11814" y1="74167" x2="10689" y2="76944"/>
                        <a14:foregroundMark x1="12096" y1="73056" x2="12377" y2="75278"/>
                        <a14:foregroundMark x1="12658" y1="71111" x2="11814" y2="77778"/>
                        <a14:foregroundMark x1="11814" y1="76111" x2="11252" y2="78056"/>
                        <a14:foregroundMark x1="11955" y1="75278" x2="11252" y2="78056"/>
                        <a14:foregroundMark x1="12658" y1="75833" x2="11674" y2="77500"/>
                        <a14:foregroundMark x1="11674" y1="74722" x2="12799" y2="71667"/>
                        <a14:foregroundMark x1="13924" y1="68333" x2="13924" y2="68333"/>
                        <a14:foregroundMark x1="14627" y1="68056" x2="15190" y2="63056"/>
                        <a14:foregroundMark x1="15190" y1="61944" x2="15612" y2="54722"/>
                        <a14:foregroundMark x1="17018" y1="56667" x2="12799" y2="60000"/>
                        <a14:foregroundMark x1="14627" y1="60278" x2="15612" y2="64444"/>
                        <a14:foregroundMark x1="16596" y1="60833" x2="12799" y2="60556"/>
                        <a14:foregroundMark x1="15752" y1="61389" x2="20394" y2="65556"/>
                        <a14:foregroundMark x1="18847" y1="64722" x2="18143" y2="58889"/>
                        <a14:foregroundMark x1="17722" y1="60000" x2="16315" y2="45833"/>
                        <a14:foregroundMark x1="18003" y1="45833" x2="23066" y2="33056"/>
                        <a14:foregroundMark x1="22785" y1="34722" x2="19128" y2="37778"/>
                        <a14:foregroundMark x1="17018" y1="36389" x2="10549" y2="38056"/>
                        <a14:foregroundMark x1="9986" y1="38611" x2="11252" y2="44722"/>
                        <a14:foregroundMark x1="11252" y1="44444" x2="19550" y2="47778"/>
                        <a14:foregroundMark x1="19972" y1="45278" x2="21941" y2="38889"/>
                        <a14:foregroundMark x1="21800" y1="36111" x2="17159" y2="33056"/>
                        <a14:foregroundMark x1="13502" y1="34444" x2="11814" y2="40556"/>
                        <a14:foregroundMark x1="11955" y1="43056" x2="12518" y2="44722"/>
                        <a14:foregroundMark x1="23488" y1="46667" x2="35302" y2="45556"/>
                        <a14:foregroundMark x1="46414" y1="38056" x2="55415" y2="41944"/>
                        <a14:foregroundMark x1="55415" y1="41944" x2="58228" y2="48611"/>
                        <a14:foregroundMark x1="51055" y1="65278" x2="57525" y2="67222"/>
                        <a14:foregroundMark x1="58228" y1="76389" x2="45851" y2="76389"/>
                        <a14:foregroundMark x1="54852" y1="76667" x2="46554" y2="77222"/>
                        <a14:foregroundMark x1="51195" y1="76667" x2="48805" y2="78889"/>
                        <a14:foregroundMark x1="51477" y1="78611" x2="52321" y2="77778"/>
                        <a14:foregroundMark x1="51758" y1="77778" x2="58509" y2="77500"/>
                        <a14:foregroundMark x1="56962" y1="77500" x2="56821" y2="78056"/>
                        <a14:foregroundMark x1="57525" y1="77222" x2="51055" y2="76667"/>
                        <a14:foregroundMark x1="46273" y1="75833" x2="52039" y2="75556"/>
                        <a14:foregroundMark x1="52883" y1="75556" x2="46554" y2="75556"/>
                        <a14:foregroundMark x1="47961" y1="75833" x2="50352" y2="76667"/>
                        <a14:foregroundMark x1="52602" y1="75833" x2="56118" y2="75000"/>
                        <a14:foregroundMark x1="54852" y1="75278" x2="57384" y2="75833"/>
                        <a14:foregroundMark x1="55134" y1="76667" x2="58509" y2="75556"/>
                        <a14:foregroundMark x1="55415" y1="78056" x2="48523" y2="78889"/>
                        <a14:foregroundMark x1="48242" y1="78611" x2="47398" y2="76944"/>
                        <a14:foregroundMark x1="49508" y1="69167" x2="50352" y2="61389"/>
                        <a14:foregroundMark x1="49508" y1="66111" x2="54852" y2="68333"/>
                        <a14:foregroundMark x1="51758" y1="66667" x2="51758" y2="66111"/>
                        <a14:foregroundMark x1="53305" y1="67222" x2="57243" y2="65000"/>
                        <a14:foregroundMark x1="54430" y1="65556" x2="56259" y2="61667"/>
                        <a14:foregroundMark x1="55415" y1="66111" x2="57665" y2="60556"/>
                        <a14:foregroundMark x1="58228" y1="59167" x2="56962" y2="64444"/>
                        <a14:foregroundMark x1="56540" y1="65833" x2="52743" y2="60556"/>
                        <a14:foregroundMark x1="53586" y1="63056" x2="48945" y2="64722"/>
                        <a14:foregroundMark x1="51899" y1="63056" x2="49086" y2="60556"/>
                        <a14:foregroundMark x1="50211" y1="59722" x2="47679" y2="61944"/>
                        <a14:foregroundMark x1="47961" y1="58056" x2="49086" y2="70278"/>
                        <a14:foregroundMark x1="49086" y1="60000" x2="48523" y2="68889"/>
                        <a14:foregroundMark x1="47820" y1="60556" x2="47679" y2="64444"/>
                        <a14:foregroundMark x1="49086" y1="57222" x2="48101" y2="70000"/>
                        <a14:foregroundMark x1="47679" y1="61111" x2="46835" y2="68333"/>
                        <a14:foregroundMark x1="47679" y1="60556" x2="54712" y2="60000"/>
                        <a14:foregroundMark x1="51336" y1="61944" x2="56118" y2="59722"/>
                        <a14:foregroundMark x1="51477" y1="60278" x2="55837" y2="60278"/>
                        <a14:foregroundMark x1="55415" y1="64444" x2="55415" y2="71389"/>
                        <a14:foregroundMark x1="56399" y1="67778" x2="49086" y2="67778"/>
                        <a14:foregroundMark x1="54430" y1="67778" x2="56118" y2="66944"/>
                        <a14:foregroundMark x1="56399" y1="68611" x2="57103" y2="62222"/>
                        <a14:foregroundMark x1="56681" y1="65556" x2="57947" y2="69722"/>
                        <a14:foregroundMark x1="56962" y1="65556" x2="48945" y2="56389"/>
                        <a14:foregroundMark x1="48945" y1="56389" x2="46695" y2="57778"/>
                        <a14:foregroundMark x1="48945" y1="60000" x2="46554" y2="64722"/>
                        <a14:foregroundMark x1="47398" y1="58056" x2="47117" y2="68333"/>
                        <a14:foregroundMark x1="46414" y1="56944" x2="47961" y2="69444"/>
                        <a14:foregroundMark x1="47117" y1="58333" x2="45851" y2="69722"/>
                        <a14:foregroundMark x1="45429" y1="65000" x2="47539" y2="74444"/>
                        <a14:foregroundMark x1="48805" y1="65000" x2="53165" y2="50000"/>
                        <a14:foregroundMark x1="53727" y1="50000" x2="54290" y2="35000"/>
                        <a14:foregroundMark x1="54290" y1="35000" x2="54430" y2="34444"/>
                        <a14:foregroundMark x1="56259" y1="38889" x2="56399" y2="45000"/>
                        <a14:foregroundMark x1="71167" y1="35000" x2="67932" y2="37222"/>
                        <a14:foregroundMark x1="70745" y1="34722" x2="65963" y2="36389"/>
                        <a14:foregroundMark x1="38678" y1="36667" x2="32208" y2="36389"/>
                        <a14:foregroundMark x1="33052" y1="36389" x2="39522" y2="35833"/>
                        <a14:foregroundMark x1="39522" y1="33889" x2="36287" y2="38611"/>
                        <a14:foregroundMark x1="69058" y1="37222" x2="72011" y2="36667"/>
                        <a14:foregroundMark x1="70605" y1="38889" x2="71167" y2="38056"/>
                        <a14:foregroundMark x1="68776" y1="33889" x2="69480" y2="37222"/>
                        <a14:foregroundMark x1="69339" y1="34167" x2="72011" y2="37778"/>
                        <a14:foregroundMark x1="84529" y1="35000" x2="83263" y2="37222"/>
                        <a14:foregroundMark x1="84388" y1="35833" x2="82278" y2="36667"/>
                        <a14:foregroundMark x1="84248" y1="58056" x2="85091" y2="69722"/>
                        <a14:foregroundMark x1="82841" y1="62222" x2="80591" y2="66944"/>
                        <a14:foregroundMark x1="84669" y1="60556" x2="82982" y2="63056"/>
                        <a14:foregroundMark x1="82982" y1="59444" x2="81575" y2="61111"/>
                        <a14:foregroundMark x1="82700" y1="58056" x2="82278" y2="61667"/>
                        <a14:foregroundMark x1="83263" y1="59167" x2="82419" y2="60556"/>
                        <a14:foregroundMark x1="82278" y1="58611" x2="81435" y2="60278"/>
                        <a14:foregroundMark x1="81435" y1="59444" x2="81435" y2="59444"/>
                        <a14:foregroundMark x1="81716" y1="60556" x2="82138" y2="61944"/>
                        <a14:foregroundMark x1="81857" y1="64167" x2="81857" y2="65278"/>
                        <a14:foregroundMark x1="82419" y1="67222" x2="82419" y2="67222"/>
                        <a14:foregroundMark x1="82841" y1="68056" x2="82982" y2="68611"/>
                        <a14:foregroundMark x1="83122" y1="69167" x2="81575" y2="70278"/>
                        <a14:foregroundMark x1="81435" y1="70278" x2="81997" y2="69444"/>
                        <a14:foregroundMark x1="83544" y1="68611" x2="85091" y2="70000"/>
                        <a14:foregroundMark x1="85232" y1="71389" x2="85232" y2="72222"/>
                        <a14:foregroundMark x1="85232" y1="72222" x2="85373" y2="71111"/>
                        <a14:foregroundMark x1="84810" y1="66389" x2="84529" y2="65000"/>
                        <a14:foregroundMark x1="84248" y1="62778" x2="85232" y2="61944"/>
                        <a14:foregroundMark x1="85795" y1="61389" x2="86639" y2="63611"/>
                        <a14:foregroundMark x1="86779" y1="65556" x2="86779" y2="66944"/>
                        <a14:foregroundMark x1="86217" y1="68611" x2="86217" y2="68611"/>
                        <a14:foregroundMark x1="86217" y1="68611" x2="86076" y2="67500"/>
                        <a14:foregroundMark x1="85935" y1="63056" x2="85654" y2="63611"/>
                        <a14:foregroundMark x1="85513" y1="60556" x2="85513" y2="60556"/>
                        <a14:foregroundMark x1="85513" y1="60278" x2="85513" y2="60278"/>
                        <a14:foregroundMark x1="85373" y1="60556" x2="85373" y2="60556"/>
                        <a14:foregroundMark x1="84669" y1="59444" x2="84669" y2="59444"/>
                        <a14:foregroundMark x1="85513" y1="58889" x2="86357" y2="59722"/>
                        <a14:foregroundMark x1="86639" y1="60000" x2="86357" y2="62500"/>
                        <a14:foregroundMark x1="86357" y1="62500" x2="86357" y2="62500"/>
                        <a14:foregroundMark x1="87060" y1="73056" x2="87482" y2="73889"/>
                        <a14:foregroundMark x1="88045" y1="74167" x2="89030" y2="75000"/>
                        <a14:foregroundMark x1="90155" y1="76389" x2="90155" y2="76389"/>
                        <a14:foregroundMark x1="90436" y1="76667" x2="88186" y2="77500"/>
                        <a14:foregroundMark x1="86357" y1="76667" x2="86357" y2="76667"/>
                        <a14:foregroundMark x1="89451" y1="76667" x2="89873" y2="76667"/>
                        <a14:foregroundMark x1="90295" y1="76944" x2="90295" y2="76944"/>
                        <a14:foregroundMark x1="89592" y1="76944" x2="84810" y2="76667"/>
                        <a14:foregroundMark x1="84248" y1="76667" x2="83685" y2="76667"/>
                        <a14:foregroundMark x1="82278" y1="76111" x2="82278" y2="76111"/>
                        <a14:foregroundMark x1="82982" y1="75833" x2="85795" y2="76667"/>
                        <a14:foregroundMark x1="86076" y1="76667" x2="86076" y2="76667"/>
                        <a14:foregroundMark x1="85232" y1="76944" x2="83544" y2="77778"/>
                        <a14:foregroundMark x1="82560" y1="77500" x2="81435" y2="78333"/>
                        <a14:foregroundMark x1="81013" y1="78056" x2="80169" y2="77778"/>
                        <a14:foregroundMark x1="79747" y1="77500" x2="78903" y2="77222"/>
                        <a14:foregroundMark x1="78481" y1="76667" x2="78481" y2="76667"/>
                        <a14:foregroundMark x1="80591" y1="76111" x2="81013" y2="76111"/>
                        <a14:foregroundMark x1="79747" y1="76389" x2="78340" y2="76111"/>
                        <a14:foregroundMark x1="78340" y1="75833" x2="81575" y2="75278"/>
                        <a14:foregroundMark x1="82560" y1="75278" x2="80169" y2="75278"/>
                        <a14:foregroundMark x1="77918" y1="75833" x2="77918" y2="75833"/>
                        <a14:foregroundMark x1="77918" y1="75833" x2="78762" y2="77778"/>
                        <a14:foregroundMark x1="79325" y1="78333" x2="81575" y2="79167"/>
                        <a14:foregroundMark x1="82278" y1="79167" x2="82841" y2="79167"/>
                        <a14:foregroundMark x1="84669" y1="78889" x2="86076" y2="78889"/>
                        <a14:foregroundMark x1="86920" y1="78889" x2="87904" y2="78889"/>
                        <a14:foregroundMark x1="88045" y1="78889" x2="88608" y2="78611"/>
                        <a14:foregroundMark x1="89170" y1="78333" x2="89592" y2="78056"/>
                        <a14:foregroundMark x1="89733" y1="78056" x2="89733" y2="78056"/>
                        <a14:foregroundMark x1="90155" y1="76944" x2="90155" y2="76944"/>
                        <a14:foregroundMark x1="90295" y1="75833" x2="89592" y2="74722"/>
                        <a14:foregroundMark x1="89592" y1="74722" x2="89592" y2="75556"/>
                        <a14:foregroundMark x1="89592" y1="76667" x2="90295" y2="76389"/>
                        <a14:foregroundMark x1="90295" y1="75833" x2="90295" y2="75833"/>
                        <a14:foregroundMark x1="90999" y1="76111" x2="90858" y2="77500"/>
                        <a14:foregroundMark x1="90295" y1="78889" x2="89733" y2="79722"/>
                        <a14:foregroundMark x1="89451" y1="80278" x2="89451" y2="80278"/>
                        <a14:foregroundMark x1="88889" y1="78611" x2="89592" y2="78056"/>
                        <a14:foregroundMark x1="89873" y1="77778" x2="89873" y2="77778"/>
                        <a14:foregroundMark x1="30098" y1="35833" x2="29536" y2="35278"/>
                        <a14:foregroundMark x1="13783" y1="76944" x2="11533" y2="7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948" y="-472791"/>
            <a:ext cx="5479954" cy="27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Beta decay | Radiology Reference Article | Radiopaedia.org">
            <a:extLst>
              <a:ext uri="{FF2B5EF4-FFF2-40B4-BE49-F238E27FC236}">
                <a16:creationId xmlns:a16="http://schemas.microsoft.com/office/drawing/2014/main" id="{CCC39A9E-7938-194E-1C61-6E3D05A4A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39" b="89960" l="2715" r="96154">
                        <a14:foregroundMark x1="70136" y1="15663" x2="75113" y2="33735"/>
                        <a14:foregroundMark x1="75113" y1="33735" x2="68326" y2="36145"/>
                        <a14:foregroundMark x1="84842" y1="19277" x2="87783" y2="19679"/>
                        <a14:foregroundMark x1="84163" y1="19277" x2="87330" y2="22088"/>
                        <a14:foregroundMark x1="86425" y1="27711" x2="87104" y2="26104"/>
                        <a14:foregroundMark x1="85973" y1="28112" x2="88009" y2="26506"/>
                        <a14:foregroundMark x1="85520" y1="28514" x2="86652" y2="23695"/>
                        <a14:foregroundMark x1="85747" y1="26908" x2="85520" y2="20884"/>
                        <a14:foregroundMark x1="82805" y1="22490" x2="85294" y2="28112"/>
                        <a14:foregroundMark x1="84842" y1="25301" x2="83937" y2="26506"/>
                        <a14:foregroundMark x1="82805" y1="24498" x2="86425" y2="18072"/>
                        <a14:foregroundMark x1="83710" y1="20482" x2="88462" y2="18876"/>
                        <a14:foregroundMark x1="83484" y1="18474" x2="89593" y2="18474"/>
                        <a14:foregroundMark x1="85520" y1="18474" x2="90045" y2="21687"/>
                        <a14:foregroundMark x1="84163" y1="19277" x2="88235" y2="18474"/>
                        <a14:foregroundMark x1="84163" y1="18876" x2="89819" y2="19679"/>
                        <a14:foregroundMark x1="86199" y1="18072" x2="84615" y2="17671"/>
                        <a14:foregroundMark x1="85973" y1="17269" x2="91855" y2="18876"/>
                        <a14:foregroundMark x1="90271" y1="20482" x2="92308" y2="20884"/>
                        <a14:foregroundMark x1="92534" y1="18876" x2="90498" y2="27309"/>
                        <a14:foregroundMark x1="90724" y1="26104" x2="92760" y2="24498"/>
                        <a14:foregroundMark x1="92534" y1="22892" x2="92081" y2="25301"/>
                        <a14:foregroundMark x1="89819" y1="27309" x2="91629" y2="29317"/>
                        <a14:foregroundMark x1="88688" y1="28916" x2="90724" y2="22088"/>
                        <a14:foregroundMark x1="83937" y1="28514" x2="78054" y2="16867"/>
                        <a14:foregroundMark x1="80317" y1="62651" x2="63801" y2="75904"/>
                        <a14:foregroundMark x1="81900" y1="66265" x2="81674" y2="68675"/>
                        <a14:foregroundMark x1="84163" y1="69478" x2="83258" y2="75502"/>
                        <a14:foregroundMark x1="91629" y1="65060" x2="88235" y2="57831"/>
                        <a14:foregroundMark x1="88462" y1="71486" x2="85973" y2="65863"/>
                        <a14:foregroundMark x1="95249" y1="68273" x2="90271" y2="71084"/>
                        <a14:foregroundMark x1="92081" y1="76305" x2="96380" y2="66265"/>
                        <a14:foregroundMark x1="92760" y1="84739" x2="89140" y2="81526"/>
                        <a14:foregroundMark x1="41629" y1="77912" x2="35747" y2="58635"/>
                        <a14:foregroundMark x1="40950" y1="76305" x2="45701" y2="75904"/>
                        <a14:foregroundMark x1="45701" y1="76305" x2="42534" y2="79518"/>
                        <a14:foregroundMark x1="46154" y1="75100" x2="43891" y2="76305"/>
                        <a14:foregroundMark x1="48643" y1="72289" x2="45475" y2="75100"/>
                        <a14:foregroundMark x1="47964" y1="73494" x2="43665" y2="70281"/>
                        <a14:foregroundMark x1="47964" y1="70281" x2="37783" y2="68675"/>
                        <a14:foregroundMark x1="44570" y1="72289" x2="32579" y2="59839"/>
                        <a14:foregroundMark x1="40045" y1="74699" x2="28507" y2="58233"/>
                        <a14:foregroundMark x1="14253" y1="51807" x2="9955" y2="58233"/>
                        <a14:foregroundMark x1="16063" y1="55020" x2="10633" y2="59036"/>
                        <a14:foregroundMark x1="17195" y1="59438" x2="7692" y2="54618"/>
                        <a14:foregroundMark x1="10407" y1="51807" x2="10860" y2="54618"/>
                        <a14:foregroundMark x1="12670" y1="48996" x2="8371" y2="54217"/>
                        <a14:foregroundMark x1="10181" y1="46586" x2="10633" y2="50201"/>
                        <a14:foregroundMark x1="8145" y1="51004" x2="9050" y2="48996"/>
                        <a14:foregroundMark x1="9502" y1="48996" x2="11991" y2="49799"/>
                        <a14:foregroundMark x1="13801" y1="50602" x2="13801" y2="50602"/>
                        <a14:foregroundMark x1="13801" y1="48594" x2="11538" y2="47390"/>
                        <a14:foregroundMark x1="10860" y1="48193" x2="10860" y2="48193"/>
                        <a14:foregroundMark x1="14027" y1="48193" x2="15837" y2="49799"/>
                        <a14:foregroundMark x1="15837" y1="52209" x2="14932" y2="54618"/>
                        <a14:foregroundMark x1="14932" y1="56225" x2="15385" y2="57430"/>
                        <a14:foregroundMark x1="16516" y1="58635" x2="16063" y2="60241"/>
                        <a14:foregroundMark x1="13575" y1="61044" x2="12217" y2="61847"/>
                        <a14:foregroundMark x1="11312" y1="60643" x2="5656" y2="56627"/>
                        <a14:foregroundMark x1="2715" y1="56225" x2="2715" y2="56225"/>
                        <a14:foregroundMark x1="7240" y1="55422" x2="7240" y2="55422"/>
                        <a14:foregroundMark x1="8371" y1="53815" x2="9050" y2="51406"/>
                        <a14:foregroundMark x1="9276" y1="48594" x2="6109" y2="48594"/>
                        <a14:foregroundMark x1="5204" y1="50201" x2="7466" y2="51406"/>
                        <a14:foregroundMark x1="10181" y1="50201" x2="10181" y2="50201"/>
                        <a14:foregroundMark x1="9729" y1="48996" x2="9729" y2="48996"/>
                        <a14:foregroundMark x1="7240" y1="46988" x2="5204" y2="48193"/>
                        <a14:foregroundMark x1="6335" y1="48193" x2="9502" y2="46988"/>
                        <a14:foregroundMark x1="8371" y1="46988" x2="12670" y2="45382"/>
                        <a14:foregroundMark x1="9729" y1="46586" x2="16063" y2="46586"/>
                        <a14:foregroundMark x1="14706" y1="53012" x2="17873" y2="53414"/>
                        <a14:foregroundMark x1="28733" y1="60643" x2="21493" y2="65060"/>
                        <a14:foregroundMark x1="28281" y1="65863" x2="25566" y2="68273"/>
                        <a14:foregroundMark x1="26923" y1="65462" x2="20588" y2="67068"/>
                        <a14:foregroundMark x1="26923" y1="66265" x2="20136" y2="66265"/>
                        <a14:foregroundMark x1="28507" y1="66265" x2="34389" y2="66667"/>
                        <a14:foregroundMark x1="30317" y1="66667" x2="35747" y2="56627"/>
                        <a14:foregroundMark x1="35747" y1="56627" x2="36199" y2="49398"/>
                        <a14:foregroundMark x1="20588" y1="48594" x2="23529" y2="41365"/>
                        <a14:foregroundMark x1="23529" y1="42570" x2="26697" y2="40161"/>
                        <a14:foregroundMark x1="26244" y1="40964" x2="33032" y2="38956"/>
                        <a14:foregroundMark x1="28959" y1="40161" x2="33032" y2="39357"/>
                        <a14:foregroundMark x1="26697" y1="39759" x2="28733" y2="38153"/>
                        <a14:foregroundMark x1="26018" y1="39759" x2="31448" y2="37751"/>
                        <a14:foregroundMark x1="27828" y1="38554" x2="32805" y2="38153"/>
                        <a14:foregroundMark x1="29638" y1="38956" x2="19683" y2="42972"/>
                        <a14:foregroundMark x1="23982" y1="42169" x2="18326" y2="46988"/>
                        <a14:foregroundMark x1="17647" y1="47390" x2="14480" y2="50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928" y="4001294"/>
            <a:ext cx="42100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685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</a:t>
            </a:r>
            <a:r>
              <a:rPr lang="en-US" dirty="0"/>
              <a:t> decay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72DDA-3F34-4A32-FB30-25EFEA2FE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γ</a:t>
            </a:r>
            <a:r>
              <a:rPr lang="en-US" dirty="0"/>
              <a:t> decay involves the emission of </a:t>
            </a:r>
            <a:r>
              <a:rPr lang="el-GR" dirty="0"/>
              <a:t>γ</a:t>
            </a:r>
            <a:r>
              <a:rPr lang="en-US" dirty="0"/>
              <a:t>-rays (energy not a particle) in the form of very high energy photons.</a:t>
            </a:r>
          </a:p>
          <a:p>
            <a:pPr lvl="1"/>
            <a:endParaRPr lang="en-US" dirty="0"/>
          </a:p>
          <a:p>
            <a:pPr lvl="1"/>
            <a:r>
              <a:rPr lang="el-GR" sz="2800" dirty="0"/>
              <a:t>γ</a:t>
            </a:r>
            <a:r>
              <a:rPr lang="en-US" sz="2800" dirty="0"/>
              <a:t>-rays are uncharged </a:t>
            </a:r>
          </a:p>
          <a:p>
            <a:pPr lvl="1"/>
            <a:r>
              <a:rPr lang="el-GR" sz="2800" dirty="0"/>
              <a:t>γ</a:t>
            </a:r>
            <a:r>
              <a:rPr lang="en-US" sz="2800" dirty="0"/>
              <a:t>-rays are not particles, so they seldom interact with atoms</a:t>
            </a:r>
          </a:p>
          <a:p>
            <a:pPr lvl="1"/>
            <a:r>
              <a:rPr lang="en-US" sz="2800" dirty="0"/>
              <a:t>So, </a:t>
            </a:r>
            <a:r>
              <a:rPr lang="el-GR" sz="2800" dirty="0"/>
              <a:t>γ</a:t>
            </a:r>
            <a:r>
              <a:rPr lang="en-US" sz="2800" dirty="0"/>
              <a:t>-rays have a very long range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</p:spTree>
    <p:extLst>
      <p:ext uri="{BB962C8B-B14F-4D97-AF65-F5344CB8AC3E}">
        <p14:creationId xmlns:p14="http://schemas.microsoft.com/office/powerpoint/2010/main" val="1445180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</a:t>
            </a:r>
            <a:r>
              <a:rPr lang="en-US" dirty="0"/>
              <a:t> decay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72DDA-3F34-4A32-FB30-25EFEA2FE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7311" y="2713800"/>
            <a:ext cx="8878738" cy="3375849"/>
          </a:xfrm>
        </p:spPr>
        <p:txBody>
          <a:bodyPr/>
          <a:lstStyle/>
          <a:p>
            <a:r>
              <a:rPr lang="el-GR" dirty="0"/>
              <a:t>γ</a:t>
            </a:r>
            <a:r>
              <a:rPr lang="en-US" dirty="0"/>
              <a:t> decay involves the emission of </a:t>
            </a:r>
            <a:r>
              <a:rPr lang="el-GR" dirty="0"/>
              <a:t>γ</a:t>
            </a:r>
            <a:r>
              <a:rPr lang="en-US" dirty="0"/>
              <a:t>-rays (energy not a particle) in the form of very high energy photons.</a:t>
            </a:r>
          </a:p>
          <a:p>
            <a:pPr lvl="1"/>
            <a:endParaRPr lang="en-US" dirty="0"/>
          </a:p>
          <a:p>
            <a:pPr lvl="1"/>
            <a:r>
              <a:rPr lang="el-GR" dirty="0"/>
              <a:t>γ</a:t>
            </a:r>
            <a:r>
              <a:rPr lang="en-US" dirty="0"/>
              <a:t>-rays are uncharged </a:t>
            </a:r>
          </a:p>
          <a:p>
            <a:pPr lvl="1"/>
            <a:r>
              <a:rPr lang="el-GR" dirty="0"/>
              <a:t>γ</a:t>
            </a:r>
            <a:r>
              <a:rPr lang="en-US" dirty="0"/>
              <a:t>-rays are not particles, so they seldom interact with atoms</a:t>
            </a:r>
          </a:p>
          <a:p>
            <a:pPr lvl="1"/>
            <a:r>
              <a:rPr lang="en-US" dirty="0"/>
              <a:t>So, </a:t>
            </a:r>
            <a:r>
              <a:rPr lang="el-GR" dirty="0"/>
              <a:t>γ</a:t>
            </a:r>
            <a:r>
              <a:rPr lang="en-US" dirty="0"/>
              <a:t>-rays have a very long range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  <p:pic>
        <p:nvPicPr>
          <p:cNvPr id="6146" name="Picture 2" descr="Electromagnetic spectrum | Definition, Diagram, &amp; Uses | Britannica">
            <a:extLst>
              <a:ext uri="{FF2B5EF4-FFF2-40B4-BE49-F238E27FC236}">
                <a16:creationId xmlns:a16="http://schemas.microsoft.com/office/drawing/2014/main" id="{34DE02F5-ABD9-A474-5AE7-F83F9BF4B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11" y="1318179"/>
            <a:ext cx="10294189" cy="532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176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642872E-3C66-DCB2-8585-66B6CEB97F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617598"/>
              </p:ext>
            </p:extLst>
          </p:nvPr>
        </p:nvGraphicFramePr>
        <p:xfrm>
          <a:off x="838199" y="1825624"/>
          <a:ext cx="10660810" cy="3453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2162">
                  <a:extLst>
                    <a:ext uri="{9D8B030D-6E8A-4147-A177-3AD203B41FA5}">
                      <a16:colId xmlns:a16="http://schemas.microsoft.com/office/drawing/2014/main" val="136855908"/>
                    </a:ext>
                  </a:extLst>
                </a:gridCol>
                <a:gridCol w="2132162">
                  <a:extLst>
                    <a:ext uri="{9D8B030D-6E8A-4147-A177-3AD203B41FA5}">
                      <a16:colId xmlns:a16="http://schemas.microsoft.com/office/drawing/2014/main" val="1422522569"/>
                    </a:ext>
                  </a:extLst>
                </a:gridCol>
                <a:gridCol w="2132162">
                  <a:extLst>
                    <a:ext uri="{9D8B030D-6E8A-4147-A177-3AD203B41FA5}">
                      <a16:colId xmlns:a16="http://schemas.microsoft.com/office/drawing/2014/main" val="1367248448"/>
                    </a:ext>
                  </a:extLst>
                </a:gridCol>
                <a:gridCol w="2132162">
                  <a:extLst>
                    <a:ext uri="{9D8B030D-6E8A-4147-A177-3AD203B41FA5}">
                      <a16:colId xmlns:a16="http://schemas.microsoft.com/office/drawing/2014/main" val="572740045"/>
                    </a:ext>
                  </a:extLst>
                </a:gridCol>
                <a:gridCol w="2132162">
                  <a:extLst>
                    <a:ext uri="{9D8B030D-6E8A-4147-A177-3AD203B41FA5}">
                      <a16:colId xmlns:a16="http://schemas.microsoft.com/office/drawing/2014/main" val="3734438404"/>
                    </a:ext>
                  </a:extLst>
                </a:gridCol>
              </a:tblGrid>
              <a:tr h="863435"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of decay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Emitted particle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 in air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Ionizing potential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Stopped by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544658"/>
                  </a:ext>
                </a:extLst>
              </a:tr>
              <a:tr h="863435">
                <a:tc>
                  <a:txBody>
                    <a:bodyPr/>
                    <a:lstStyle/>
                    <a:p>
                      <a:r>
                        <a:rPr lang="el-G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decay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Helium </a:t>
                      </a:r>
                      <a:r>
                        <a:rPr lang="en-US" sz="2400" baseline="30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(2- 8 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sheet of paper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073659"/>
                  </a:ext>
                </a:extLst>
              </a:tr>
              <a:tr h="863435">
                <a:tc>
                  <a:txBody>
                    <a:bodyPr/>
                    <a:lstStyle/>
                    <a:p>
                      <a:r>
                        <a:rPr lang="el-G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decay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 </a:t>
                      </a:r>
                      <a:r>
                        <a:rPr lang="en-US" sz="2400" baseline="300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(50cm–1m)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Aluminum foil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157749"/>
                  </a:ext>
                </a:extLst>
              </a:tr>
              <a:tr h="863435">
                <a:tc>
                  <a:txBody>
                    <a:bodyPr/>
                    <a:lstStyle/>
                    <a:p>
                      <a:r>
                        <a:rPr lang="el-G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γ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decay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Gamma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</a:t>
                      </a:r>
                      <a:b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(several meters)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 lead sheet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52684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</p:spTree>
    <p:extLst>
      <p:ext uri="{BB962C8B-B14F-4D97-AF65-F5344CB8AC3E}">
        <p14:creationId xmlns:p14="http://schemas.microsoft.com/office/powerpoint/2010/main" val="3626099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72DDA-3F34-4A32-FB30-25EFEA2FE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  <p:pic>
        <p:nvPicPr>
          <p:cNvPr id="2050" name="Picture 2" descr="15.4: Biological Effects of Radiation - Chemistry LibreTexts">
            <a:extLst>
              <a:ext uri="{FF2B5EF4-FFF2-40B4-BE49-F238E27FC236}">
                <a16:creationId xmlns:a16="http://schemas.microsoft.com/office/drawing/2014/main" id="{28C5B5A1-57CC-4709-AE6E-07EA1F298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63" y="2338725"/>
            <a:ext cx="7773838" cy="332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250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72DDA-3F34-4A32-FB30-25EFEA2FE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they are highly ionizing, </a:t>
            </a:r>
            <a:r>
              <a:rPr lang="el-GR" dirty="0"/>
              <a:t>α</a:t>
            </a:r>
            <a:r>
              <a:rPr lang="en-US" dirty="0" err="1"/>
              <a:t>lpha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particles </a:t>
            </a:r>
            <a:r>
              <a:rPr lang="en-US" dirty="0"/>
              <a:t>have a limited range of a few 2-8 cm in air.</a:t>
            </a:r>
          </a:p>
          <a:p>
            <a:endParaRPr lang="en-US" sz="3200" dirty="0"/>
          </a:p>
          <a:p>
            <a:pPr lvl="1"/>
            <a:r>
              <a:rPr lang="en-US" sz="2800" dirty="0"/>
              <a:t>So, alpha particles easily collide and interact with atoms and are stopped more easily. </a:t>
            </a:r>
          </a:p>
          <a:p>
            <a:pPr lvl="1"/>
            <a:r>
              <a:rPr lang="en-US" sz="2800" dirty="0"/>
              <a:t>Alpha particles are helium ions (positively charged </a:t>
            </a:r>
            <a:r>
              <a:rPr lang="en-US" sz="2800" i="1" dirty="0"/>
              <a:t>+2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Alpha particles can be stopped by a sheet of paper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</p:spTree>
    <p:extLst>
      <p:ext uri="{BB962C8B-B14F-4D97-AF65-F5344CB8AC3E}">
        <p14:creationId xmlns:p14="http://schemas.microsoft.com/office/powerpoint/2010/main" val="665663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72DDA-3F34-4A32-FB30-25EFEA2FE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  <p:pic>
        <p:nvPicPr>
          <p:cNvPr id="3074" name="Picture 2" descr="2 X A Z Mass Number Atomic Number Element Symbol Atomic number (Z) = number  of protons in nucleus Mass number (A) = number of protons + number of  neutrons. - ppt download">
            <a:extLst>
              <a:ext uri="{FF2B5EF4-FFF2-40B4-BE49-F238E27FC236}">
                <a16:creationId xmlns:a16="http://schemas.microsoft.com/office/drawing/2014/main" id="{58FCD673-AADD-056F-15CA-CB2ACAB551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2" b="23732"/>
          <a:stretch/>
        </p:blipFill>
        <p:spPr bwMode="auto">
          <a:xfrm>
            <a:off x="1304544" y="2055813"/>
            <a:ext cx="9144000" cy="36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446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Online Media 1" title="What is cancer radiotherapy and how does it work? | Cancer Research UK">
            <a:hlinkClick r:id="" action="ppaction://media"/>
            <a:extLst>
              <a:ext uri="{FF2B5EF4-FFF2-40B4-BE49-F238E27FC236}">
                <a16:creationId xmlns:a16="http://schemas.microsoft.com/office/drawing/2014/main" id="{C7B055D0-B207-CB7D-0209-96F90A0C215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50785" y="1386408"/>
            <a:ext cx="9037383" cy="51064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</p:spTree>
    <p:extLst>
      <p:ext uri="{BB962C8B-B14F-4D97-AF65-F5344CB8AC3E}">
        <p14:creationId xmlns:p14="http://schemas.microsoft.com/office/powerpoint/2010/main" val="285927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  <p:pic>
        <p:nvPicPr>
          <p:cNvPr id="7" name="Online Media 6" title="How Gamma Knife Treats Brain Tumors | AdventHealth">
            <a:hlinkClick r:id="" action="ppaction://media"/>
            <a:extLst>
              <a:ext uri="{FF2B5EF4-FFF2-40B4-BE49-F238E27FC236}">
                <a16:creationId xmlns:a16="http://schemas.microsoft.com/office/drawing/2014/main" id="{B4CF9983-FDF5-8D0E-9B84-FE3223FD97D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49680" y="1185545"/>
            <a:ext cx="9213731" cy="520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1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CA71-8372-4FB8-D8E5-47FCE8F47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6D00B-BE96-D2F6-3E36-F12EAB8F2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Radioactive elements tend to decay over time, the decay is a random process independent of chemical compounds or temperature.</a:t>
            </a:r>
          </a:p>
          <a:p>
            <a:r>
              <a:rPr lang="en-US" dirty="0"/>
              <a:t>Some elements decay more quickly than others, other elements take longer to decay</a:t>
            </a:r>
          </a:p>
          <a:p>
            <a:pPr lvl="1"/>
            <a:r>
              <a:rPr lang="en-US" dirty="0"/>
              <a:t>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51E41-CBA7-AA8C-C620-663B2A12DE46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Radiation and Half-life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E831DD-AD3B-9E22-C90B-B5DB9B3A7D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782"/>
          <a:stretch/>
        </p:blipFill>
        <p:spPr>
          <a:xfrm>
            <a:off x="3108960" y="4326819"/>
            <a:ext cx="1300781" cy="1484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D9D06D-996E-0790-2003-55CDB1455A77}"/>
              </a:ext>
            </a:extLst>
          </p:cNvPr>
          <p:cNvSpPr txBox="1"/>
          <p:nvPr/>
        </p:nvSpPr>
        <p:spPr>
          <a:xfrm>
            <a:off x="2618636" y="5990650"/>
            <a:ext cx="2281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7030A0"/>
                </a:solidFill>
                <a:effectLst/>
                <a:latin typeface="Söhne"/>
              </a:rPr>
              <a:t>Half-life: </a:t>
            </a:r>
            <a:r>
              <a:rPr lang="en-US" b="1" i="0" dirty="0">
                <a:solidFill>
                  <a:srgbClr val="7030A0"/>
                </a:solidFill>
                <a:effectLst/>
                <a:latin typeface="Söhne"/>
              </a:rPr>
              <a:t>12.3 years</a:t>
            </a:r>
            <a:endParaRPr lang="en-US" b="0" i="0" dirty="0">
              <a:solidFill>
                <a:srgbClr val="7030A0"/>
              </a:solidFill>
              <a:effectLst/>
              <a:latin typeface="Söhne"/>
            </a:endParaRPr>
          </a:p>
        </p:txBody>
      </p:sp>
      <p:pic>
        <p:nvPicPr>
          <p:cNvPr id="1026" name="Picture 2" descr="Technetium, atomic structure - Stock Image - C013/1593 - Science Photo  Library">
            <a:extLst>
              <a:ext uri="{FF2B5EF4-FFF2-40B4-BE49-F238E27FC236}">
                <a16:creationId xmlns:a16="http://schemas.microsoft.com/office/drawing/2014/main" id="{CA146707-54BB-26DF-DF77-B1D7F3A5F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014" y="36678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B33851-B476-2BA0-2839-985A70E3C1E0}"/>
              </a:ext>
            </a:extLst>
          </p:cNvPr>
          <p:cNvSpPr txBox="1"/>
          <p:nvPr/>
        </p:nvSpPr>
        <p:spPr>
          <a:xfrm>
            <a:off x="7739276" y="5990650"/>
            <a:ext cx="2281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7030A0"/>
                </a:solidFill>
                <a:effectLst/>
                <a:latin typeface="Söhne"/>
              </a:rPr>
              <a:t>Half-life: </a:t>
            </a:r>
            <a:r>
              <a:rPr lang="en-US" b="1" i="0" dirty="0">
                <a:solidFill>
                  <a:srgbClr val="7030A0"/>
                </a:solidFill>
                <a:effectLst/>
                <a:latin typeface="Söhne"/>
              </a:rPr>
              <a:t>6 hours</a:t>
            </a:r>
            <a:endParaRPr lang="en-US" b="0" i="0" dirty="0">
              <a:solidFill>
                <a:srgbClr val="7030A0"/>
              </a:solidFill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1268057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72DDA-3F34-4A32-FB30-25EFEA2FE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Isotopes: </a:t>
            </a:r>
            <a:r>
              <a:rPr lang="en-US" dirty="0"/>
              <a:t>atoms of the same element with a different number of neutrons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D02947-2DDB-086C-1675-8EC192272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794" y="3055803"/>
            <a:ext cx="8624411" cy="189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44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CA71-8372-4FB8-D8E5-47FCE8F47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6D00B-BE96-D2F6-3E36-F12EAB8F2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effectLst/>
                <a:latin typeface="Söhne"/>
              </a:rPr>
              <a:t>Half-life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en-US" b="0" i="0" dirty="0">
                <a:solidFill>
                  <a:srgbClr val="7030A0"/>
                </a:solidFill>
                <a:effectLst/>
                <a:latin typeface="Söhne"/>
              </a:rPr>
              <a:t>is the amount of time it takes for half of a sample of a radioactive substance to decay.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51E41-CBA7-AA8C-C620-663B2A12DE46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Radiation and Half-life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2D9CD6-5143-D6E5-CDBD-FDF9CA551320}"/>
              </a:ext>
            </a:extLst>
          </p:cNvPr>
          <p:cNvSpPr txBox="1"/>
          <p:nvPr/>
        </p:nvSpPr>
        <p:spPr>
          <a:xfrm>
            <a:off x="3906012" y="5896532"/>
            <a:ext cx="4379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Chocolate bar example half life: 3 hours</a:t>
            </a:r>
          </a:p>
        </p:txBody>
      </p:sp>
      <p:pic>
        <p:nvPicPr>
          <p:cNvPr id="10" name="Picture 2" descr="white and black clock illustration, Clock face , Analog Clock Without Hands  transparent background PNG clipart | Clock clipart, Clock drawings, Clock">
            <a:extLst>
              <a:ext uri="{FF2B5EF4-FFF2-40B4-BE49-F238E27FC236}">
                <a16:creationId xmlns:a16="http://schemas.microsoft.com/office/drawing/2014/main" id="{104D95CB-B762-8C12-BE9B-727E15E18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3" b="99667" l="1167" r="98667">
                        <a14:foregroundMark x1="59000" y1="9333" x2="28333" y2="10833"/>
                        <a14:foregroundMark x1="49500" y1="8167" x2="40500" y2="8167"/>
                        <a14:foregroundMark x1="53833" y1="5500" x2="44167" y2="4500"/>
                        <a14:foregroundMark x1="51667" y1="4500" x2="55833" y2="4500"/>
                        <a14:foregroundMark x1="90833" y1="31000" x2="89333" y2="38500"/>
                        <a14:foregroundMark x1="89333" y1="30500" x2="91500" y2="44833"/>
                        <a14:foregroundMark x1="92000" y1="43667" x2="90833" y2="52167"/>
                        <a14:foregroundMark x1="89833" y1="53833" x2="89833" y2="65500"/>
                        <a14:foregroundMark x1="92000" y1="62833" x2="84000" y2="69167"/>
                        <a14:foregroundMark x1="87167" y1="70333" x2="83000" y2="74000"/>
                        <a14:foregroundMark x1="78667" y1="77667" x2="72833" y2="84000"/>
                        <a14:foregroundMark x1="70667" y1="87167" x2="68667" y2="91000"/>
                        <a14:foregroundMark x1="67500" y1="91500" x2="63833" y2="93667"/>
                        <a14:foregroundMark x1="61667" y1="93667" x2="55833" y2="94667"/>
                        <a14:foregroundMark x1="51667" y1="94667" x2="48000" y2="94667"/>
                        <a14:foregroundMark x1="43167" y1="94667" x2="40500" y2="94667"/>
                        <a14:foregroundMark x1="35667" y1="94667" x2="35667" y2="94667"/>
                        <a14:foregroundMark x1="50500" y1="96333" x2="48000" y2="92500"/>
                        <a14:foregroundMark x1="51667" y1="92000" x2="51667" y2="92000"/>
                        <a14:foregroundMark x1="51667" y1="89833" x2="57000" y2="90500"/>
                        <a14:foregroundMark x1="30333" y1="86667" x2="7667" y2="63833"/>
                        <a14:foregroundMark x1="7000" y1="66000" x2="3833" y2="50667"/>
                        <a14:foregroundMark x1="4500" y1="49500" x2="7000" y2="34667"/>
                        <a14:foregroundMark x1="8167" y1="34667" x2="23500" y2="27833"/>
                        <a14:foregroundMark x1="23500" y1="27833" x2="6500" y2="36833"/>
                        <a14:foregroundMark x1="1167" y1="42167" x2="9167" y2="50167"/>
                        <a14:foregroundMark x1="8667" y1="51667" x2="3833" y2="51667"/>
                        <a14:foregroundMark x1="34667" y1="42167" x2="95167" y2="62833"/>
                        <a14:foregroundMark x1="94000" y1="52167" x2="90333" y2="42167"/>
                        <a14:foregroundMark x1="86167" y1="32667" x2="79167" y2="24167"/>
                        <a14:foregroundMark x1="88167" y1="29500" x2="76500" y2="18833"/>
                        <a14:foregroundMark x1="75000" y1="16167" x2="63833" y2="9333"/>
                        <a14:foregroundMark x1="74000" y1="10333" x2="76500" y2="11333"/>
                        <a14:foregroundMark x1="32000" y1="21500" x2="32500" y2="13000"/>
                        <a14:foregroundMark x1="38833" y1="15167" x2="24000" y2="14500"/>
                        <a14:foregroundMark x1="29333" y1="10333" x2="23000" y2="14000"/>
                        <a14:foregroundMark x1="14500" y1="28833" x2="6000" y2="33667"/>
                        <a14:foregroundMark x1="11333" y1="48000" x2="6000" y2="53833"/>
                        <a14:foregroundMark x1="11333" y1="45833" x2="14000" y2="53833"/>
                        <a14:foregroundMark x1="62167" y1="80333" x2="74500" y2="86167"/>
                        <a14:foregroundMark x1="76000" y1="81333" x2="43833" y2="95167"/>
                        <a14:foregroundMark x1="43833" y1="95167" x2="12333" y2="80833"/>
                        <a14:foregroundMark x1="12333" y1="80833" x2="6500" y2="49000"/>
                        <a14:foregroundMark x1="6500" y1="49000" x2="26167" y2="15667"/>
                        <a14:foregroundMark x1="30333" y1="10333" x2="19333" y2="17167"/>
                        <a14:foregroundMark x1="17667" y1="23000" x2="7667" y2="35833"/>
                        <a14:foregroundMark x1="83000" y1="32667" x2="87667" y2="36833"/>
                        <a14:foregroundMark x1="88833" y1="32000" x2="88833" y2="26833"/>
                        <a14:foregroundMark x1="89833" y1="28833" x2="88167" y2="25667"/>
                        <a14:foregroundMark x1="76500" y1="15667" x2="69667" y2="10333"/>
                        <a14:foregroundMark x1="73333" y1="10333" x2="77667" y2="14000"/>
                        <a14:foregroundMark x1="52167" y1="6000" x2="47333" y2="3500"/>
                        <a14:foregroundMark x1="94667" y1="47000" x2="94000" y2="50667"/>
                        <a14:foregroundMark x1="91500" y1="69167" x2="87167" y2="75000"/>
                        <a14:foregroundMark x1="2833" y1="41000" x2="2000" y2="46000"/>
                        <a14:foregroundMark x1="1667" y1="46833" x2="8333" y2="74167"/>
                        <a14:foregroundMark x1="8333" y1="74167" x2="11333" y2="76833"/>
                        <a14:foregroundMark x1="8000" y1="72000" x2="3833" y2="65667"/>
                        <a14:foregroundMark x1="3333" y1="64167" x2="2667" y2="62500"/>
                        <a14:foregroundMark x1="14167" y1="82000" x2="14667" y2="83500"/>
                        <a14:foregroundMark x1="16000" y1="86000" x2="16833" y2="86500"/>
                        <a14:foregroundMark x1="18500" y1="87167" x2="19000" y2="87667"/>
                        <a14:foregroundMark x1="20833" y1="88667" x2="22000" y2="89167"/>
                        <a14:foregroundMark x1="25667" y1="90000" x2="25667" y2="90000"/>
                        <a14:foregroundMark x1="26000" y1="90500" x2="26833" y2="91167"/>
                        <a14:foregroundMark x1="28333" y1="92333" x2="28667" y2="92500"/>
                        <a14:foregroundMark x1="30500" y1="93333" x2="31167" y2="93667"/>
                        <a14:foregroundMark x1="34167" y1="95000" x2="33167" y2="95000"/>
                        <a14:foregroundMark x1="28667" y1="94000" x2="28167" y2="93667"/>
                        <a14:foregroundMark x1="21000" y1="90833" x2="21000" y2="90833"/>
                        <a14:foregroundMark x1="37500" y1="96500" x2="37500" y2="96500"/>
                        <a14:foregroundMark x1="37833" y1="96833" x2="38333" y2="97000"/>
                        <a14:foregroundMark x1="39000" y1="97167" x2="39500" y2="97167"/>
                        <a14:foregroundMark x1="39167" y1="97667" x2="38667" y2="97667"/>
                        <a14:foregroundMark x1="40833" y1="98000" x2="45500" y2="99167"/>
                        <a14:foregroundMark x1="45667" y1="99167" x2="46167" y2="99167"/>
                        <a14:foregroundMark x1="46667" y1="99000" x2="48000" y2="99000"/>
                        <a14:foregroundMark x1="52000" y1="99667" x2="52333" y2="99667"/>
                        <a14:foregroundMark x1="52333" y1="98500" x2="53667" y2="98500"/>
                        <a14:foregroundMark x1="56667" y1="98833" x2="57000" y2="98833"/>
                        <a14:foregroundMark x1="57500" y1="98833" x2="59333" y2="98500"/>
                        <a14:foregroundMark x1="60500" y1="98333" x2="61000" y2="98333"/>
                        <a14:foregroundMark x1="63000" y1="97667" x2="63833" y2="97333"/>
                        <a14:foregroundMark x1="65833" y1="96833" x2="66500" y2="96500"/>
                        <a14:foregroundMark x1="67500" y1="96167" x2="68500" y2="95667"/>
                        <a14:foregroundMark x1="69667" y1="94833" x2="71333" y2="93833"/>
                        <a14:foregroundMark x1="72500" y1="93167" x2="73833" y2="92500"/>
                        <a14:foregroundMark x1="76333" y1="90833" x2="77167" y2="90333"/>
                        <a14:foregroundMark x1="77833" y1="90000" x2="78500" y2="89667"/>
                        <a14:foregroundMark x1="79500" y1="89000" x2="79500" y2="89000"/>
                        <a14:foregroundMark x1="79333" y1="88833" x2="81333" y2="88000"/>
                        <a14:foregroundMark x1="82333" y1="86667" x2="83000" y2="85667"/>
                        <a14:foregroundMark x1="83333" y1="85167" x2="84333" y2="84500"/>
                        <a14:foregroundMark x1="85333" y1="83000" x2="86000" y2="82167"/>
                        <a14:foregroundMark x1="87000" y1="80500" x2="88333" y2="78167"/>
                        <a14:foregroundMark x1="89667" y1="76167" x2="90333" y2="75500"/>
                        <a14:foregroundMark x1="91667" y1="73667" x2="92500" y2="72167"/>
                        <a14:foregroundMark x1="93167" y1="70667" x2="93333" y2="70167"/>
                        <a14:foregroundMark x1="93500" y1="69833" x2="93500" y2="69833"/>
                        <a14:foregroundMark x1="95833" y1="65833" x2="96167" y2="65500"/>
                        <a14:foregroundMark x1="96667" y1="64000" x2="97167" y2="62667"/>
                        <a14:foregroundMark x1="97333" y1="60667" x2="97500" y2="59500"/>
                        <a14:foregroundMark x1="97500" y1="57833" x2="97500" y2="55167"/>
                        <a14:foregroundMark x1="97833" y1="51667" x2="98167" y2="50500"/>
                        <a14:foregroundMark x1="98167" y1="50333" x2="98000" y2="45833"/>
                        <a14:foregroundMark x1="98167" y1="44833" x2="98333" y2="43833"/>
                        <a14:foregroundMark x1="98667" y1="42333" x2="98667" y2="41667"/>
                        <a14:foregroundMark x1="98667" y1="41000" x2="98500" y2="39500"/>
                        <a14:foregroundMark x1="98167" y1="38500" x2="97833" y2="37667"/>
                        <a14:foregroundMark x1="97167" y1="36167" x2="96500" y2="34667"/>
                        <a14:foregroundMark x1="95500" y1="32667" x2="95167" y2="32000"/>
                        <a14:foregroundMark x1="94667" y1="31000" x2="93833" y2="29833"/>
                        <a14:foregroundMark x1="93167" y1="28667" x2="91500" y2="25167"/>
                        <a14:foregroundMark x1="91000" y1="24500" x2="90333" y2="23500"/>
                        <a14:foregroundMark x1="89167" y1="22000" x2="88333" y2="21167"/>
                        <a14:foregroundMark x1="87667" y1="20167" x2="86833" y2="19000"/>
                        <a14:foregroundMark x1="86000" y1="17833" x2="85667" y2="17333"/>
                        <a14:foregroundMark x1="84000" y1="15000" x2="83500" y2="14333"/>
                        <a14:foregroundMark x1="82167" y1="13000" x2="81167" y2="12333"/>
                        <a14:foregroundMark x1="79167" y1="10833" x2="78333" y2="10167"/>
                        <a14:foregroundMark x1="76667" y1="9000" x2="75833" y2="8500"/>
                        <a14:foregroundMark x1="73167" y1="7167" x2="72833" y2="6833"/>
                        <a14:foregroundMark x1="70333" y1="5500" x2="68500" y2="5000"/>
                        <a14:foregroundMark x1="65833" y1="4167" x2="64667" y2="3667"/>
                        <a14:foregroundMark x1="62667" y1="3000" x2="60667" y2="2500"/>
                        <a14:foregroundMark x1="59500" y1="2000" x2="58167" y2="1667"/>
                        <a14:foregroundMark x1="55833" y1="1333" x2="51000" y2="833"/>
                        <a14:foregroundMark x1="49833" y1="1333" x2="48833" y2="1500"/>
                        <a14:foregroundMark x1="42500" y1="1500" x2="42167" y2="1667"/>
                        <a14:foregroundMark x1="39667" y1="2167" x2="38333" y2="2333"/>
                        <a14:foregroundMark x1="37333" y1="2667" x2="36333" y2="2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" y="3955915"/>
            <a:ext cx="1581284" cy="158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711069-939C-8576-718C-12FCE0BE1BED}"/>
              </a:ext>
            </a:extLst>
          </p:cNvPr>
          <p:cNvCxnSpPr/>
          <p:nvPr/>
        </p:nvCxnSpPr>
        <p:spPr>
          <a:xfrm flipV="1">
            <a:off x="1173480" y="4107180"/>
            <a:ext cx="0" cy="6324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B7ED0790-DBC0-6A34-9A53-4EE9C6A8AF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00" t="8082" r="3500" b="6502"/>
          <a:stretch/>
        </p:blipFill>
        <p:spPr>
          <a:xfrm>
            <a:off x="3762375" y="3044143"/>
            <a:ext cx="4523613" cy="234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54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CA71-8372-4FB8-D8E5-47FCE8F47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6D00B-BE96-D2F6-3E36-F12EAB8F2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effectLst/>
                <a:latin typeface="Söhne"/>
              </a:rPr>
              <a:t>Half-life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en-US" b="0" i="0" dirty="0">
                <a:solidFill>
                  <a:srgbClr val="7030A0"/>
                </a:solidFill>
                <a:effectLst/>
                <a:latin typeface="Söhne"/>
              </a:rPr>
              <a:t>is the amount of time it takes for half of a sample of a radioactive substance to decay.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51E41-CBA7-AA8C-C620-663B2A12DE46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Radiation and Half-life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2D9CD6-5143-D6E5-CDBD-FDF9CA551320}"/>
              </a:ext>
            </a:extLst>
          </p:cNvPr>
          <p:cNvSpPr txBox="1"/>
          <p:nvPr/>
        </p:nvSpPr>
        <p:spPr>
          <a:xfrm>
            <a:off x="3906012" y="5896532"/>
            <a:ext cx="4379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Chocolate bar example half life: 3 hours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3EEDA4-2811-C1F3-A127-709461E6C06F}"/>
              </a:ext>
            </a:extLst>
          </p:cNvPr>
          <p:cNvSpPr/>
          <p:nvPr/>
        </p:nvSpPr>
        <p:spPr>
          <a:xfrm>
            <a:off x="3361765" y="2944368"/>
            <a:ext cx="5151299" cy="1316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white and black clock illustration, Clock face , Analog Clock Without Hands  transparent background PNG clipart | Clock clipart, Clock drawings, Clock">
            <a:extLst>
              <a:ext uri="{FF2B5EF4-FFF2-40B4-BE49-F238E27FC236}">
                <a16:creationId xmlns:a16="http://schemas.microsoft.com/office/drawing/2014/main" id="{4ED6B7FE-CD03-0806-5E3B-BC65EE15D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3" b="99667" l="1167" r="98667">
                        <a14:foregroundMark x1="59000" y1="9333" x2="28333" y2="10833"/>
                        <a14:foregroundMark x1="49500" y1="8167" x2="40500" y2="8167"/>
                        <a14:foregroundMark x1="53833" y1="5500" x2="44167" y2="4500"/>
                        <a14:foregroundMark x1="51667" y1="4500" x2="55833" y2="4500"/>
                        <a14:foregroundMark x1="90833" y1="31000" x2="89333" y2="38500"/>
                        <a14:foregroundMark x1="89333" y1="30500" x2="91500" y2="44833"/>
                        <a14:foregroundMark x1="92000" y1="43667" x2="90833" y2="52167"/>
                        <a14:foregroundMark x1="89833" y1="53833" x2="89833" y2="65500"/>
                        <a14:foregroundMark x1="92000" y1="62833" x2="84000" y2="69167"/>
                        <a14:foregroundMark x1="87167" y1="70333" x2="83000" y2="74000"/>
                        <a14:foregroundMark x1="78667" y1="77667" x2="72833" y2="84000"/>
                        <a14:foregroundMark x1="70667" y1="87167" x2="68667" y2="91000"/>
                        <a14:foregroundMark x1="67500" y1="91500" x2="63833" y2="93667"/>
                        <a14:foregroundMark x1="61667" y1="93667" x2="55833" y2="94667"/>
                        <a14:foregroundMark x1="51667" y1="94667" x2="48000" y2="94667"/>
                        <a14:foregroundMark x1="43167" y1="94667" x2="40500" y2="94667"/>
                        <a14:foregroundMark x1="35667" y1="94667" x2="35667" y2="94667"/>
                        <a14:foregroundMark x1="50500" y1="96333" x2="48000" y2="92500"/>
                        <a14:foregroundMark x1="51667" y1="92000" x2="51667" y2="92000"/>
                        <a14:foregroundMark x1="51667" y1="89833" x2="57000" y2="90500"/>
                        <a14:foregroundMark x1="30333" y1="86667" x2="7667" y2="63833"/>
                        <a14:foregroundMark x1="7000" y1="66000" x2="3833" y2="50667"/>
                        <a14:foregroundMark x1="4500" y1="49500" x2="7000" y2="34667"/>
                        <a14:foregroundMark x1="8167" y1="34667" x2="23500" y2="27833"/>
                        <a14:foregroundMark x1="23500" y1="27833" x2="6500" y2="36833"/>
                        <a14:foregroundMark x1="1167" y1="42167" x2="9167" y2="50167"/>
                        <a14:foregroundMark x1="8667" y1="51667" x2="3833" y2="51667"/>
                        <a14:foregroundMark x1="34667" y1="42167" x2="95167" y2="62833"/>
                        <a14:foregroundMark x1="94000" y1="52167" x2="90333" y2="42167"/>
                        <a14:foregroundMark x1="86167" y1="32667" x2="79167" y2="24167"/>
                        <a14:foregroundMark x1="88167" y1="29500" x2="76500" y2="18833"/>
                        <a14:foregroundMark x1="75000" y1="16167" x2="63833" y2="9333"/>
                        <a14:foregroundMark x1="74000" y1="10333" x2="76500" y2="11333"/>
                        <a14:foregroundMark x1="32000" y1="21500" x2="32500" y2="13000"/>
                        <a14:foregroundMark x1="38833" y1="15167" x2="24000" y2="14500"/>
                        <a14:foregroundMark x1="29333" y1="10333" x2="23000" y2="14000"/>
                        <a14:foregroundMark x1="14500" y1="28833" x2="6000" y2="33667"/>
                        <a14:foregroundMark x1="11333" y1="48000" x2="6000" y2="53833"/>
                        <a14:foregroundMark x1="11333" y1="45833" x2="14000" y2="53833"/>
                        <a14:foregroundMark x1="62167" y1="80333" x2="74500" y2="86167"/>
                        <a14:foregroundMark x1="76000" y1="81333" x2="43833" y2="95167"/>
                        <a14:foregroundMark x1="43833" y1="95167" x2="12333" y2="80833"/>
                        <a14:foregroundMark x1="12333" y1="80833" x2="6500" y2="49000"/>
                        <a14:foregroundMark x1="6500" y1="49000" x2="26167" y2="15667"/>
                        <a14:foregroundMark x1="30333" y1="10333" x2="19333" y2="17167"/>
                        <a14:foregroundMark x1="17667" y1="23000" x2="7667" y2="35833"/>
                        <a14:foregroundMark x1="83000" y1="32667" x2="87667" y2="36833"/>
                        <a14:foregroundMark x1="88833" y1="32000" x2="88833" y2="26833"/>
                        <a14:foregroundMark x1="89833" y1="28833" x2="88167" y2="25667"/>
                        <a14:foregroundMark x1="76500" y1="15667" x2="69667" y2="10333"/>
                        <a14:foregroundMark x1="73333" y1="10333" x2="77667" y2="14000"/>
                        <a14:foregroundMark x1="52167" y1="6000" x2="47333" y2="3500"/>
                        <a14:foregroundMark x1="94667" y1="47000" x2="94000" y2="50667"/>
                        <a14:foregroundMark x1="91500" y1="69167" x2="87167" y2="75000"/>
                        <a14:foregroundMark x1="2833" y1="41000" x2="2000" y2="46000"/>
                        <a14:foregroundMark x1="1667" y1="46833" x2="8333" y2="74167"/>
                        <a14:foregroundMark x1="8333" y1="74167" x2="11333" y2="76833"/>
                        <a14:foregroundMark x1="8000" y1="72000" x2="3833" y2="65667"/>
                        <a14:foregroundMark x1="3333" y1="64167" x2="2667" y2="62500"/>
                        <a14:foregroundMark x1="14167" y1="82000" x2="14667" y2="83500"/>
                        <a14:foregroundMark x1="16000" y1="86000" x2="16833" y2="86500"/>
                        <a14:foregroundMark x1="18500" y1="87167" x2="19000" y2="87667"/>
                        <a14:foregroundMark x1="20833" y1="88667" x2="22000" y2="89167"/>
                        <a14:foregroundMark x1="25667" y1="90000" x2="25667" y2="90000"/>
                        <a14:foregroundMark x1="26000" y1="90500" x2="26833" y2="91167"/>
                        <a14:foregroundMark x1="28333" y1="92333" x2="28667" y2="92500"/>
                        <a14:foregroundMark x1="30500" y1="93333" x2="31167" y2="93667"/>
                        <a14:foregroundMark x1="34167" y1="95000" x2="33167" y2="95000"/>
                        <a14:foregroundMark x1="28667" y1="94000" x2="28167" y2="93667"/>
                        <a14:foregroundMark x1="21000" y1="90833" x2="21000" y2="90833"/>
                        <a14:foregroundMark x1="37500" y1="96500" x2="37500" y2="96500"/>
                        <a14:foregroundMark x1="37833" y1="96833" x2="38333" y2="97000"/>
                        <a14:foregroundMark x1="39000" y1="97167" x2="39500" y2="97167"/>
                        <a14:foregroundMark x1="39167" y1="97667" x2="38667" y2="97667"/>
                        <a14:foregroundMark x1="40833" y1="98000" x2="45500" y2="99167"/>
                        <a14:foregroundMark x1="45667" y1="99167" x2="46167" y2="99167"/>
                        <a14:foregroundMark x1="46667" y1="99000" x2="48000" y2="99000"/>
                        <a14:foregroundMark x1="52000" y1="99667" x2="52333" y2="99667"/>
                        <a14:foregroundMark x1="52333" y1="98500" x2="53667" y2="98500"/>
                        <a14:foregroundMark x1="56667" y1="98833" x2="57000" y2="98833"/>
                        <a14:foregroundMark x1="57500" y1="98833" x2="59333" y2="98500"/>
                        <a14:foregroundMark x1="60500" y1="98333" x2="61000" y2="98333"/>
                        <a14:foregroundMark x1="63000" y1="97667" x2="63833" y2="97333"/>
                        <a14:foregroundMark x1="65833" y1="96833" x2="66500" y2="96500"/>
                        <a14:foregroundMark x1="67500" y1="96167" x2="68500" y2="95667"/>
                        <a14:foregroundMark x1="69667" y1="94833" x2="71333" y2="93833"/>
                        <a14:foregroundMark x1="72500" y1="93167" x2="73833" y2="92500"/>
                        <a14:foregroundMark x1="76333" y1="90833" x2="77167" y2="90333"/>
                        <a14:foregroundMark x1="77833" y1="90000" x2="78500" y2="89667"/>
                        <a14:foregroundMark x1="79500" y1="89000" x2="79500" y2="89000"/>
                        <a14:foregroundMark x1="79333" y1="88833" x2="81333" y2="88000"/>
                        <a14:foregroundMark x1="82333" y1="86667" x2="83000" y2="85667"/>
                        <a14:foregroundMark x1="83333" y1="85167" x2="84333" y2="84500"/>
                        <a14:foregroundMark x1="85333" y1="83000" x2="86000" y2="82167"/>
                        <a14:foregroundMark x1="87000" y1="80500" x2="88333" y2="78167"/>
                        <a14:foregroundMark x1="89667" y1="76167" x2="90333" y2="75500"/>
                        <a14:foregroundMark x1="91667" y1="73667" x2="92500" y2="72167"/>
                        <a14:foregroundMark x1="93167" y1="70667" x2="93333" y2="70167"/>
                        <a14:foregroundMark x1="93500" y1="69833" x2="93500" y2="69833"/>
                        <a14:foregroundMark x1="95833" y1="65833" x2="96167" y2="65500"/>
                        <a14:foregroundMark x1="96667" y1="64000" x2="97167" y2="62667"/>
                        <a14:foregroundMark x1="97333" y1="60667" x2="97500" y2="59500"/>
                        <a14:foregroundMark x1="97500" y1="57833" x2="97500" y2="55167"/>
                        <a14:foregroundMark x1="97833" y1="51667" x2="98167" y2="50500"/>
                        <a14:foregroundMark x1="98167" y1="50333" x2="98000" y2="45833"/>
                        <a14:foregroundMark x1="98167" y1="44833" x2="98333" y2="43833"/>
                        <a14:foregroundMark x1="98667" y1="42333" x2="98667" y2="41667"/>
                        <a14:foregroundMark x1="98667" y1="41000" x2="98500" y2="39500"/>
                        <a14:foregroundMark x1="98167" y1="38500" x2="97833" y2="37667"/>
                        <a14:foregroundMark x1="97167" y1="36167" x2="96500" y2="34667"/>
                        <a14:foregroundMark x1="95500" y1="32667" x2="95167" y2="32000"/>
                        <a14:foregroundMark x1="94667" y1="31000" x2="93833" y2="29833"/>
                        <a14:foregroundMark x1="93167" y1="28667" x2="91500" y2="25167"/>
                        <a14:foregroundMark x1="91000" y1="24500" x2="90333" y2="23500"/>
                        <a14:foregroundMark x1="89167" y1="22000" x2="88333" y2="21167"/>
                        <a14:foregroundMark x1="87667" y1="20167" x2="86833" y2="19000"/>
                        <a14:foregroundMark x1="86000" y1="17833" x2="85667" y2="17333"/>
                        <a14:foregroundMark x1="84000" y1="15000" x2="83500" y2="14333"/>
                        <a14:foregroundMark x1="82167" y1="13000" x2="81167" y2="12333"/>
                        <a14:foregroundMark x1="79167" y1="10833" x2="78333" y2="10167"/>
                        <a14:foregroundMark x1="76667" y1="9000" x2="75833" y2="8500"/>
                        <a14:foregroundMark x1="73167" y1="7167" x2="72833" y2="6833"/>
                        <a14:foregroundMark x1="70333" y1="5500" x2="68500" y2="5000"/>
                        <a14:foregroundMark x1="65833" y1="4167" x2="64667" y2="3667"/>
                        <a14:foregroundMark x1="62667" y1="3000" x2="60667" y2="2500"/>
                        <a14:foregroundMark x1="59500" y1="2000" x2="58167" y2="1667"/>
                        <a14:foregroundMark x1="55833" y1="1333" x2="51000" y2="833"/>
                        <a14:foregroundMark x1="49833" y1="1333" x2="48833" y2="1500"/>
                        <a14:foregroundMark x1="42500" y1="1500" x2="42167" y2="1667"/>
                        <a14:foregroundMark x1="39667" y1="2167" x2="38333" y2="2333"/>
                        <a14:foregroundMark x1="37333" y1="2667" x2="36333" y2="2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" y="3955915"/>
            <a:ext cx="1581284" cy="158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A1A02F-147F-12C9-15B7-09B7D5A463F3}"/>
              </a:ext>
            </a:extLst>
          </p:cNvPr>
          <p:cNvCxnSpPr/>
          <p:nvPr/>
        </p:nvCxnSpPr>
        <p:spPr>
          <a:xfrm>
            <a:off x="1173480" y="4739640"/>
            <a:ext cx="5638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80F31774-6329-AA2D-CA71-303DD03647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00" t="8082" r="50280" b="6502"/>
          <a:stretch/>
        </p:blipFill>
        <p:spPr>
          <a:xfrm>
            <a:off x="3762375" y="3044143"/>
            <a:ext cx="2238375" cy="234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3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CA71-8372-4FB8-D8E5-47FCE8F47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6D00B-BE96-D2F6-3E36-F12EAB8F2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effectLst/>
                <a:latin typeface="Söhne"/>
              </a:rPr>
              <a:t>Half-life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en-US" b="0" i="0" dirty="0">
                <a:solidFill>
                  <a:srgbClr val="7030A0"/>
                </a:solidFill>
                <a:effectLst/>
                <a:latin typeface="Söhne"/>
              </a:rPr>
              <a:t>is the amount of time it takes for half of a sample of a radioactive substance to decay.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51E41-CBA7-AA8C-C620-663B2A12DE46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Radiation and Half-life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2D9CD6-5143-D6E5-CDBD-FDF9CA551320}"/>
              </a:ext>
            </a:extLst>
          </p:cNvPr>
          <p:cNvSpPr txBox="1"/>
          <p:nvPr/>
        </p:nvSpPr>
        <p:spPr>
          <a:xfrm>
            <a:off x="3906012" y="5896532"/>
            <a:ext cx="4379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Chocolate bar example half life: 3 hours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3EEDA4-2811-C1F3-A127-709461E6C06F}"/>
              </a:ext>
            </a:extLst>
          </p:cNvPr>
          <p:cNvSpPr/>
          <p:nvPr/>
        </p:nvSpPr>
        <p:spPr>
          <a:xfrm>
            <a:off x="3361765" y="2944368"/>
            <a:ext cx="5151299" cy="1316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white and black clock illustration, Clock face , Analog Clock Without Hands  transparent background PNG clipart | Clock clipart, Clock drawings, Clock">
            <a:extLst>
              <a:ext uri="{FF2B5EF4-FFF2-40B4-BE49-F238E27FC236}">
                <a16:creationId xmlns:a16="http://schemas.microsoft.com/office/drawing/2014/main" id="{570E7974-55DA-367F-55E2-BEF47D61F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3" b="99667" l="1167" r="98667">
                        <a14:foregroundMark x1="59000" y1="9333" x2="28333" y2="10833"/>
                        <a14:foregroundMark x1="49500" y1="8167" x2="40500" y2="8167"/>
                        <a14:foregroundMark x1="53833" y1="5500" x2="44167" y2="4500"/>
                        <a14:foregroundMark x1="51667" y1="4500" x2="55833" y2="4500"/>
                        <a14:foregroundMark x1="90833" y1="31000" x2="89333" y2="38500"/>
                        <a14:foregroundMark x1="89333" y1="30500" x2="91500" y2="44833"/>
                        <a14:foregroundMark x1="92000" y1="43667" x2="90833" y2="52167"/>
                        <a14:foregroundMark x1="89833" y1="53833" x2="89833" y2="65500"/>
                        <a14:foregroundMark x1="92000" y1="62833" x2="84000" y2="69167"/>
                        <a14:foregroundMark x1="87167" y1="70333" x2="83000" y2="74000"/>
                        <a14:foregroundMark x1="78667" y1="77667" x2="72833" y2="84000"/>
                        <a14:foregroundMark x1="70667" y1="87167" x2="68667" y2="91000"/>
                        <a14:foregroundMark x1="67500" y1="91500" x2="63833" y2="93667"/>
                        <a14:foregroundMark x1="61667" y1="93667" x2="55833" y2="94667"/>
                        <a14:foregroundMark x1="51667" y1="94667" x2="48000" y2="94667"/>
                        <a14:foregroundMark x1="43167" y1="94667" x2="40500" y2="94667"/>
                        <a14:foregroundMark x1="35667" y1="94667" x2="35667" y2="94667"/>
                        <a14:foregroundMark x1="50500" y1="96333" x2="48000" y2="92500"/>
                        <a14:foregroundMark x1="51667" y1="92000" x2="51667" y2="92000"/>
                        <a14:foregroundMark x1="51667" y1="89833" x2="57000" y2="90500"/>
                        <a14:foregroundMark x1="30333" y1="86667" x2="7667" y2="63833"/>
                        <a14:foregroundMark x1="7000" y1="66000" x2="3833" y2="50667"/>
                        <a14:foregroundMark x1="4500" y1="49500" x2="7000" y2="34667"/>
                        <a14:foregroundMark x1="8167" y1="34667" x2="23500" y2="27833"/>
                        <a14:foregroundMark x1="23500" y1="27833" x2="6500" y2="36833"/>
                        <a14:foregroundMark x1="1167" y1="42167" x2="9167" y2="50167"/>
                        <a14:foregroundMark x1="8667" y1="51667" x2="3833" y2="51667"/>
                        <a14:foregroundMark x1="34667" y1="42167" x2="95167" y2="62833"/>
                        <a14:foregroundMark x1="94000" y1="52167" x2="90333" y2="42167"/>
                        <a14:foregroundMark x1="86167" y1="32667" x2="79167" y2="24167"/>
                        <a14:foregroundMark x1="88167" y1="29500" x2="76500" y2="18833"/>
                        <a14:foregroundMark x1="75000" y1="16167" x2="63833" y2="9333"/>
                        <a14:foregroundMark x1="74000" y1="10333" x2="76500" y2="11333"/>
                        <a14:foregroundMark x1="32000" y1="21500" x2="32500" y2="13000"/>
                        <a14:foregroundMark x1="38833" y1="15167" x2="24000" y2="14500"/>
                        <a14:foregroundMark x1="29333" y1="10333" x2="23000" y2="14000"/>
                        <a14:foregroundMark x1="14500" y1="28833" x2="6000" y2="33667"/>
                        <a14:foregroundMark x1="11333" y1="48000" x2="6000" y2="53833"/>
                        <a14:foregroundMark x1="11333" y1="45833" x2="14000" y2="53833"/>
                        <a14:foregroundMark x1="62167" y1="80333" x2="74500" y2="86167"/>
                        <a14:foregroundMark x1="76000" y1="81333" x2="43833" y2="95167"/>
                        <a14:foregroundMark x1="43833" y1="95167" x2="12333" y2="80833"/>
                        <a14:foregroundMark x1="12333" y1="80833" x2="6500" y2="49000"/>
                        <a14:foregroundMark x1="6500" y1="49000" x2="26167" y2="15667"/>
                        <a14:foregroundMark x1="30333" y1="10333" x2="19333" y2="17167"/>
                        <a14:foregroundMark x1="17667" y1="23000" x2="7667" y2="35833"/>
                        <a14:foregroundMark x1="83000" y1="32667" x2="87667" y2="36833"/>
                        <a14:foregroundMark x1="88833" y1="32000" x2="88833" y2="26833"/>
                        <a14:foregroundMark x1="89833" y1="28833" x2="88167" y2="25667"/>
                        <a14:foregroundMark x1="76500" y1="15667" x2="69667" y2="10333"/>
                        <a14:foregroundMark x1="73333" y1="10333" x2="77667" y2="14000"/>
                        <a14:foregroundMark x1="52167" y1="6000" x2="47333" y2="3500"/>
                        <a14:foregroundMark x1="94667" y1="47000" x2="94000" y2="50667"/>
                        <a14:foregroundMark x1="91500" y1="69167" x2="87167" y2="75000"/>
                        <a14:foregroundMark x1="2833" y1="41000" x2="2000" y2="46000"/>
                        <a14:foregroundMark x1="1667" y1="46833" x2="8333" y2="74167"/>
                        <a14:foregroundMark x1="8333" y1="74167" x2="11333" y2="76833"/>
                        <a14:foregroundMark x1="8000" y1="72000" x2="3833" y2="65667"/>
                        <a14:foregroundMark x1="3333" y1="64167" x2="2667" y2="62500"/>
                        <a14:foregroundMark x1="14167" y1="82000" x2="14667" y2="83500"/>
                        <a14:foregroundMark x1="16000" y1="86000" x2="16833" y2="86500"/>
                        <a14:foregroundMark x1="18500" y1="87167" x2="19000" y2="87667"/>
                        <a14:foregroundMark x1="20833" y1="88667" x2="22000" y2="89167"/>
                        <a14:foregroundMark x1="25667" y1="90000" x2="25667" y2="90000"/>
                        <a14:foregroundMark x1="26000" y1="90500" x2="26833" y2="91167"/>
                        <a14:foregroundMark x1="28333" y1="92333" x2="28667" y2="92500"/>
                        <a14:foregroundMark x1="30500" y1="93333" x2="31167" y2="93667"/>
                        <a14:foregroundMark x1="34167" y1="95000" x2="33167" y2="95000"/>
                        <a14:foregroundMark x1="28667" y1="94000" x2="28167" y2="93667"/>
                        <a14:foregroundMark x1="21000" y1="90833" x2="21000" y2="90833"/>
                        <a14:foregroundMark x1="37500" y1="96500" x2="37500" y2="96500"/>
                        <a14:foregroundMark x1="37833" y1="96833" x2="38333" y2="97000"/>
                        <a14:foregroundMark x1="39000" y1="97167" x2="39500" y2="97167"/>
                        <a14:foregroundMark x1="39167" y1="97667" x2="38667" y2="97667"/>
                        <a14:foregroundMark x1="40833" y1="98000" x2="45500" y2="99167"/>
                        <a14:foregroundMark x1="45667" y1="99167" x2="46167" y2="99167"/>
                        <a14:foregroundMark x1="46667" y1="99000" x2="48000" y2="99000"/>
                        <a14:foregroundMark x1="52000" y1="99667" x2="52333" y2="99667"/>
                        <a14:foregroundMark x1="52333" y1="98500" x2="53667" y2="98500"/>
                        <a14:foregroundMark x1="56667" y1="98833" x2="57000" y2="98833"/>
                        <a14:foregroundMark x1="57500" y1="98833" x2="59333" y2="98500"/>
                        <a14:foregroundMark x1="60500" y1="98333" x2="61000" y2="98333"/>
                        <a14:foregroundMark x1="63000" y1="97667" x2="63833" y2="97333"/>
                        <a14:foregroundMark x1="65833" y1="96833" x2="66500" y2="96500"/>
                        <a14:foregroundMark x1="67500" y1="96167" x2="68500" y2="95667"/>
                        <a14:foregroundMark x1="69667" y1="94833" x2="71333" y2="93833"/>
                        <a14:foregroundMark x1="72500" y1="93167" x2="73833" y2="92500"/>
                        <a14:foregroundMark x1="76333" y1="90833" x2="77167" y2="90333"/>
                        <a14:foregroundMark x1="77833" y1="90000" x2="78500" y2="89667"/>
                        <a14:foregroundMark x1="79500" y1="89000" x2="79500" y2="89000"/>
                        <a14:foregroundMark x1="79333" y1="88833" x2="81333" y2="88000"/>
                        <a14:foregroundMark x1="82333" y1="86667" x2="83000" y2="85667"/>
                        <a14:foregroundMark x1="83333" y1="85167" x2="84333" y2="84500"/>
                        <a14:foregroundMark x1="85333" y1="83000" x2="86000" y2="82167"/>
                        <a14:foregroundMark x1="87000" y1="80500" x2="88333" y2="78167"/>
                        <a14:foregroundMark x1="89667" y1="76167" x2="90333" y2="75500"/>
                        <a14:foregroundMark x1="91667" y1="73667" x2="92500" y2="72167"/>
                        <a14:foregroundMark x1="93167" y1="70667" x2="93333" y2="70167"/>
                        <a14:foregroundMark x1="93500" y1="69833" x2="93500" y2="69833"/>
                        <a14:foregroundMark x1="95833" y1="65833" x2="96167" y2="65500"/>
                        <a14:foregroundMark x1="96667" y1="64000" x2="97167" y2="62667"/>
                        <a14:foregroundMark x1="97333" y1="60667" x2="97500" y2="59500"/>
                        <a14:foregroundMark x1="97500" y1="57833" x2="97500" y2="55167"/>
                        <a14:foregroundMark x1="97833" y1="51667" x2="98167" y2="50500"/>
                        <a14:foregroundMark x1="98167" y1="50333" x2="98000" y2="45833"/>
                        <a14:foregroundMark x1="98167" y1="44833" x2="98333" y2="43833"/>
                        <a14:foregroundMark x1="98667" y1="42333" x2="98667" y2="41667"/>
                        <a14:foregroundMark x1="98667" y1="41000" x2="98500" y2="39500"/>
                        <a14:foregroundMark x1="98167" y1="38500" x2="97833" y2="37667"/>
                        <a14:foregroundMark x1="97167" y1="36167" x2="96500" y2="34667"/>
                        <a14:foregroundMark x1="95500" y1="32667" x2="95167" y2="32000"/>
                        <a14:foregroundMark x1="94667" y1="31000" x2="93833" y2="29833"/>
                        <a14:foregroundMark x1="93167" y1="28667" x2="91500" y2="25167"/>
                        <a14:foregroundMark x1="91000" y1="24500" x2="90333" y2="23500"/>
                        <a14:foregroundMark x1="89167" y1="22000" x2="88333" y2="21167"/>
                        <a14:foregroundMark x1="87667" y1="20167" x2="86833" y2="19000"/>
                        <a14:foregroundMark x1="86000" y1="17833" x2="85667" y2="17333"/>
                        <a14:foregroundMark x1="84000" y1="15000" x2="83500" y2="14333"/>
                        <a14:foregroundMark x1="82167" y1="13000" x2="81167" y2="12333"/>
                        <a14:foregroundMark x1="79167" y1="10833" x2="78333" y2="10167"/>
                        <a14:foregroundMark x1="76667" y1="9000" x2="75833" y2="8500"/>
                        <a14:foregroundMark x1="73167" y1="7167" x2="72833" y2="6833"/>
                        <a14:foregroundMark x1="70333" y1="5500" x2="68500" y2="5000"/>
                        <a14:foregroundMark x1="65833" y1="4167" x2="64667" y2="3667"/>
                        <a14:foregroundMark x1="62667" y1="3000" x2="60667" y2="2500"/>
                        <a14:foregroundMark x1="59500" y1="2000" x2="58167" y2="1667"/>
                        <a14:foregroundMark x1="55833" y1="1333" x2="51000" y2="833"/>
                        <a14:foregroundMark x1="49833" y1="1333" x2="48833" y2="1500"/>
                        <a14:foregroundMark x1="42500" y1="1500" x2="42167" y2="1667"/>
                        <a14:foregroundMark x1="39667" y1="2167" x2="38333" y2="2333"/>
                        <a14:foregroundMark x1="37333" y1="2667" x2="36333" y2="2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" y="3955915"/>
            <a:ext cx="1581284" cy="158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921832-8202-5793-69DC-6C6EF002B323}"/>
              </a:ext>
            </a:extLst>
          </p:cNvPr>
          <p:cNvCxnSpPr>
            <a:cxnSpLocks/>
          </p:cNvCxnSpPr>
          <p:nvPr/>
        </p:nvCxnSpPr>
        <p:spPr>
          <a:xfrm>
            <a:off x="1173480" y="4739640"/>
            <a:ext cx="0" cy="6248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233A959-69B3-47A5-D3EC-7A75DE9953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00" t="8082" r="73482" b="6502"/>
          <a:stretch/>
        </p:blipFill>
        <p:spPr>
          <a:xfrm>
            <a:off x="3762376" y="3044143"/>
            <a:ext cx="1104900" cy="234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9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CA71-8372-4FB8-D8E5-47FCE8F47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6D00B-BE96-D2F6-3E36-F12EAB8F2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effectLst/>
                <a:latin typeface="Söhne"/>
              </a:rPr>
              <a:t>Half-life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en-US" b="0" i="0" dirty="0">
                <a:solidFill>
                  <a:srgbClr val="7030A0"/>
                </a:solidFill>
                <a:effectLst/>
                <a:latin typeface="Söhne"/>
              </a:rPr>
              <a:t>is the amount of time it takes for half of a sample of a radioactive substance to decay.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51E41-CBA7-AA8C-C620-663B2A12DE46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Radiation and Half-life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2D9CD6-5143-D6E5-CDBD-FDF9CA551320}"/>
              </a:ext>
            </a:extLst>
          </p:cNvPr>
          <p:cNvSpPr txBox="1"/>
          <p:nvPr/>
        </p:nvSpPr>
        <p:spPr>
          <a:xfrm>
            <a:off x="3906012" y="5896532"/>
            <a:ext cx="4379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Chocolate bar example half life: 3 hours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3EEDA4-2811-C1F3-A127-709461E6C06F}"/>
              </a:ext>
            </a:extLst>
          </p:cNvPr>
          <p:cNvSpPr/>
          <p:nvPr/>
        </p:nvSpPr>
        <p:spPr>
          <a:xfrm>
            <a:off x="3361765" y="2944368"/>
            <a:ext cx="5151299" cy="1316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white and black clock illustration, Clock face , Analog Clock Without Hands  transparent background PNG clipart | Clock clipart, Clock drawings, Clock">
            <a:extLst>
              <a:ext uri="{FF2B5EF4-FFF2-40B4-BE49-F238E27FC236}">
                <a16:creationId xmlns:a16="http://schemas.microsoft.com/office/drawing/2014/main" id="{570E7974-55DA-367F-55E2-BEF47D61F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3" b="99667" l="1167" r="98667">
                        <a14:foregroundMark x1="59000" y1="9333" x2="28333" y2="10833"/>
                        <a14:foregroundMark x1="49500" y1="8167" x2="40500" y2="8167"/>
                        <a14:foregroundMark x1="53833" y1="5500" x2="44167" y2="4500"/>
                        <a14:foregroundMark x1="51667" y1="4500" x2="55833" y2="4500"/>
                        <a14:foregroundMark x1="90833" y1="31000" x2="89333" y2="38500"/>
                        <a14:foregroundMark x1="89333" y1="30500" x2="91500" y2="44833"/>
                        <a14:foregroundMark x1="92000" y1="43667" x2="90833" y2="52167"/>
                        <a14:foregroundMark x1="89833" y1="53833" x2="89833" y2="65500"/>
                        <a14:foregroundMark x1="92000" y1="62833" x2="84000" y2="69167"/>
                        <a14:foregroundMark x1="87167" y1="70333" x2="83000" y2="74000"/>
                        <a14:foregroundMark x1="78667" y1="77667" x2="72833" y2="84000"/>
                        <a14:foregroundMark x1="70667" y1="87167" x2="68667" y2="91000"/>
                        <a14:foregroundMark x1="67500" y1="91500" x2="63833" y2="93667"/>
                        <a14:foregroundMark x1="61667" y1="93667" x2="55833" y2="94667"/>
                        <a14:foregroundMark x1="51667" y1="94667" x2="48000" y2="94667"/>
                        <a14:foregroundMark x1="43167" y1="94667" x2="40500" y2="94667"/>
                        <a14:foregroundMark x1="35667" y1="94667" x2="35667" y2="94667"/>
                        <a14:foregroundMark x1="50500" y1="96333" x2="48000" y2="92500"/>
                        <a14:foregroundMark x1="51667" y1="92000" x2="51667" y2="92000"/>
                        <a14:foregroundMark x1="51667" y1="89833" x2="57000" y2="90500"/>
                        <a14:foregroundMark x1="30333" y1="86667" x2="7667" y2="63833"/>
                        <a14:foregroundMark x1="7000" y1="66000" x2="3833" y2="50667"/>
                        <a14:foregroundMark x1="4500" y1="49500" x2="7000" y2="34667"/>
                        <a14:foregroundMark x1="8167" y1="34667" x2="23500" y2="27833"/>
                        <a14:foregroundMark x1="23500" y1="27833" x2="6500" y2="36833"/>
                        <a14:foregroundMark x1="1167" y1="42167" x2="9167" y2="50167"/>
                        <a14:foregroundMark x1="8667" y1="51667" x2="3833" y2="51667"/>
                        <a14:foregroundMark x1="34667" y1="42167" x2="95167" y2="62833"/>
                        <a14:foregroundMark x1="94000" y1="52167" x2="90333" y2="42167"/>
                        <a14:foregroundMark x1="86167" y1="32667" x2="79167" y2="24167"/>
                        <a14:foregroundMark x1="88167" y1="29500" x2="76500" y2="18833"/>
                        <a14:foregroundMark x1="75000" y1="16167" x2="63833" y2="9333"/>
                        <a14:foregroundMark x1="74000" y1="10333" x2="76500" y2="11333"/>
                        <a14:foregroundMark x1="32000" y1="21500" x2="32500" y2="13000"/>
                        <a14:foregroundMark x1="38833" y1="15167" x2="24000" y2="14500"/>
                        <a14:foregroundMark x1="29333" y1="10333" x2="23000" y2="14000"/>
                        <a14:foregroundMark x1="14500" y1="28833" x2="6000" y2="33667"/>
                        <a14:foregroundMark x1="11333" y1="48000" x2="6000" y2="53833"/>
                        <a14:foregroundMark x1="11333" y1="45833" x2="14000" y2="53833"/>
                        <a14:foregroundMark x1="62167" y1="80333" x2="74500" y2="86167"/>
                        <a14:foregroundMark x1="76000" y1="81333" x2="43833" y2="95167"/>
                        <a14:foregroundMark x1="43833" y1="95167" x2="12333" y2="80833"/>
                        <a14:foregroundMark x1="12333" y1="80833" x2="6500" y2="49000"/>
                        <a14:foregroundMark x1="6500" y1="49000" x2="26167" y2="15667"/>
                        <a14:foregroundMark x1="30333" y1="10333" x2="19333" y2="17167"/>
                        <a14:foregroundMark x1="17667" y1="23000" x2="7667" y2="35833"/>
                        <a14:foregroundMark x1="83000" y1="32667" x2="87667" y2="36833"/>
                        <a14:foregroundMark x1="88833" y1="32000" x2="88833" y2="26833"/>
                        <a14:foregroundMark x1="89833" y1="28833" x2="88167" y2="25667"/>
                        <a14:foregroundMark x1="76500" y1="15667" x2="69667" y2="10333"/>
                        <a14:foregroundMark x1="73333" y1="10333" x2="77667" y2="14000"/>
                        <a14:foregroundMark x1="52167" y1="6000" x2="47333" y2="3500"/>
                        <a14:foregroundMark x1="94667" y1="47000" x2="94000" y2="50667"/>
                        <a14:foregroundMark x1="91500" y1="69167" x2="87167" y2="75000"/>
                        <a14:foregroundMark x1="2833" y1="41000" x2="2000" y2="46000"/>
                        <a14:foregroundMark x1="1667" y1="46833" x2="8333" y2="74167"/>
                        <a14:foregroundMark x1="8333" y1="74167" x2="11333" y2="76833"/>
                        <a14:foregroundMark x1="8000" y1="72000" x2="3833" y2="65667"/>
                        <a14:foregroundMark x1="3333" y1="64167" x2="2667" y2="62500"/>
                        <a14:foregroundMark x1="14167" y1="82000" x2="14667" y2="83500"/>
                        <a14:foregroundMark x1="16000" y1="86000" x2="16833" y2="86500"/>
                        <a14:foregroundMark x1="18500" y1="87167" x2="19000" y2="87667"/>
                        <a14:foregroundMark x1="20833" y1="88667" x2="22000" y2="89167"/>
                        <a14:foregroundMark x1="25667" y1="90000" x2="25667" y2="90000"/>
                        <a14:foregroundMark x1="26000" y1="90500" x2="26833" y2="91167"/>
                        <a14:foregroundMark x1="28333" y1="92333" x2="28667" y2="92500"/>
                        <a14:foregroundMark x1="30500" y1="93333" x2="31167" y2="93667"/>
                        <a14:foregroundMark x1="34167" y1="95000" x2="33167" y2="95000"/>
                        <a14:foregroundMark x1="28667" y1="94000" x2="28167" y2="93667"/>
                        <a14:foregroundMark x1="21000" y1="90833" x2="21000" y2="90833"/>
                        <a14:foregroundMark x1="37500" y1="96500" x2="37500" y2="96500"/>
                        <a14:foregroundMark x1="37833" y1="96833" x2="38333" y2="97000"/>
                        <a14:foregroundMark x1="39000" y1="97167" x2="39500" y2="97167"/>
                        <a14:foregroundMark x1="39167" y1="97667" x2="38667" y2="97667"/>
                        <a14:foregroundMark x1="40833" y1="98000" x2="45500" y2="99167"/>
                        <a14:foregroundMark x1="45667" y1="99167" x2="46167" y2="99167"/>
                        <a14:foregroundMark x1="46667" y1="99000" x2="48000" y2="99000"/>
                        <a14:foregroundMark x1="52000" y1="99667" x2="52333" y2="99667"/>
                        <a14:foregroundMark x1="52333" y1="98500" x2="53667" y2="98500"/>
                        <a14:foregroundMark x1="56667" y1="98833" x2="57000" y2="98833"/>
                        <a14:foregroundMark x1="57500" y1="98833" x2="59333" y2="98500"/>
                        <a14:foregroundMark x1="60500" y1="98333" x2="61000" y2="98333"/>
                        <a14:foregroundMark x1="63000" y1="97667" x2="63833" y2="97333"/>
                        <a14:foregroundMark x1="65833" y1="96833" x2="66500" y2="96500"/>
                        <a14:foregroundMark x1="67500" y1="96167" x2="68500" y2="95667"/>
                        <a14:foregroundMark x1="69667" y1="94833" x2="71333" y2="93833"/>
                        <a14:foregroundMark x1="72500" y1="93167" x2="73833" y2="92500"/>
                        <a14:foregroundMark x1="76333" y1="90833" x2="77167" y2="90333"/>
                        <a14:foregroundMark x1="77833" y1="90000" x2="78500" y2="89667"/>
                        <a14:foregroundMark x1="79500" y1="89000" x2="79500" y2="89000"/>
                        <a14:foregroundMark x1="79333" y1="88833" x2="81333" y2="88000"/>
                        <a14:foregroundMark x1="82333" y1="86667" x2="83000" y2="85667"/>
                        <a14:foregroundMark x1="83333" y1="85167" x2="84333" y2="84500"/>
                        <a14:foregroundMark x1="85333" y1="83000" x2="86000" y2="82167"/>
                        <a14:foregroundMark x1="87000" y1="80500" x2="88333" y2="78167"/>
                        <a14:foregroundMark x1="89667" y1="76167" x2="90333" y2="75500"/>
                        <a14:foregroundMark x1="91667" y1="73667" x2="92500" y2="72167"/>
                        <a14:foregroundMark x1="93167" y1="70667" x2="93333" y2="70167"/>
                        <a14:foregroundMark x1="93500" y1="69833" x2="93500" y2="69833"/>
                        <a14:foregroundMark x1="95833" y1="65833" x2="96167" y2="65500"/>
                        <a14:foregroundMark x1="96667" y1="64000" x2="97167" y2="62667"/>
                        <a14:foregroundMark x1="97333" y1="60667" x2="97500" y2="59500"/>
                        <a14:foregroundMark x1="97500" y1="57833" x2="97500" y2="55167"/>
                        <a14:foregroundMark x1="97833" y1="51667" x2="98167" y2="50500"/>
                        <a14:foregroundMark x1="98167" y1="50333" x2="98000" y2="45833"/>
                        <a14:foregroundMark x1="98167" y1="44833" x2="98333" y2="43833"/>
                        <a14:foregroundMark x1="98667" y1="42333" x2="98667" y2="41667"/>
                        <a14:foregroundMark x1="98667" y1="41000" x2="98500" y2="39500"/>
                        <a14:foregroundMark x1="98167" y1="38500" x2="97833" y2="37667"/>
                        <a14:foregroundMark x1="97167" y1="36167" x2="96500" y2="34667"/>
                        <a14:foregroundMark x1="95500" y1="32667" x2="95167" y2="32000"/>
                        <a14:foregroundMark x1="94667" y1="31000" x2="93833" y2="29833"/>
                        <a14:foregroundMark x1="93167" y1="28667" x2="91500" y2="25167"/>
                        <a14:foregroundMark x1="91000" y1="24500" x2="90333" y2="23500"/>
                        <a14:foregroundMark x1="89167" y1="22000" x2="88333" y2="21167"/>
                        <a14:foregroundMark x1="87667" y1="20167" x2="86833" y2="19000"/>
                        <a14:foregroundMark x1="86000" y1="17833" x2="85667" y2="17333"/>
                        <a14:foregroundMark x1="84000" y1="15000" x2="83500" y2="14333"/>
                        <a14:foregroundMark x1="82167" y1="13000" x2="81167" y2="12333"/>
                        <a14:foregroundMark x1="79167" y1="10833" x2="78333" y2="10167"/>
                        <a14:foregroundMark x1="76667" y1="9000" x2="75833" y2="8500"/>
                        <a14:foregroundMark x1="73167" y1="7167" x2="72833" y2="6833"/>
                        <a14:foregroundMark x1="70333" y1="5500" x2="68500" y2="5000"/>
                        <a14:foregroundMark x1="65833" y1="4167" x2="64667" y2="3667"/>
                        <a14:foregroundMark x1="62667" y1="3000" x2="60667" y2="2500"/>
                        <a14:foregroundMark x1="59500" y1="2000" x2="58167" y2="1667"/>
                        <a14:foregroundMark x1="55833" y1="1333" x2="51000" y2="833"/>
                        <a14:foregroundMark x1="49833" y1="1333" x2="48833" y2="1500"/>
                        <a14:foregroundMark x1="42500" y1="1500" x2="42167" y2="1667"/>
                        <a14:foregroundMark x1="39667" y1="2167" x2="38333" y2="2333"/>
                        <a14:foregroundMark x1="37333" y1="2667" x2="36333" y2="2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" y="3955915"/>
            <a:ext cx="1581284" cy="158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921832-8202-5793-69DC-6C6EF002B323}"/>
              </a:ext>
            </a:extLst>
          </p:cNvPr>
          <p:cNvCxnSpPr>
            <a:cxnSpLocks/>
          </p:cNvCxnSpPr>
          <p:nvPr/>
        </p:nvCxnSpPr>
        <p:spPr>
          <a:xfrm flipH="1">
            <a:off x="541020" y="4739640"/>
            <a:ext cx="6324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917086D-8A56-88CD-701F-14A7BF97C6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00" t="8082" r="84986" b="6502"/>
          <a:stretch/>
        </p:blipFill>
        <p:spPr>
          <a:xfrm>
            <a:off x="3762375" y="3044143"/>
            <a:ext cx="542925" cy="234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CA71-8372-4FB8-D8E5-47FCE8F47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6D00B-BE96-D2F6-3E36-F12EAB8F2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effectLst/>
                <a:latin typeface="Söhne"/>
              </a:rPr>
              <a:t>Half-life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en-US" b="0" i="0" dirty="0">
                <a:solidFill>
                  <a:srgbClr val="7030A0"/>
                </a:solidFill>
                <a:effectLst/>
                <a:latin typeface="Söhne"/>
              </a:rPr>
              <a:t>is the amount of time it takes for half of a sample of a radioactive substance to decay.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51E41-CBA7-AA8C-C620-663B2A12DE46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Radiation and Half-life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2D9CD6-5143-D6E5-CDBD-FDF9CA551320}"/>
              </a:ext>
            </a:extLst>
          </p:cNvPr>
          <p:cNvSpPr txBox="1"/>
          <p:nvPr/>
        </p:nvSpPr>
        <p:spPr>
          <a:xfrm>
            <a:off x="3906012" y="5896532"/>
            <a:ext cx="4379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Chocolate bar example half life: 3 hours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3EEDA4-2811-C1F3-A127-709461E6C06F}"/>
              </a:ext>
            </a:extLst>
          </p:cNvPr>
          <p:cNvSpPr/>
          <p:nvPr/>
        </p:nvSpPr>
        <p:spPr>
          <a:xfrm>
            <a:off x="3361765" y="2944368"/>
            <a:ext cx="5151299" cy="1316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white and black clock illustration, Clock face , Analog Clock Without Hands  transparent background PNG clipart | Clock clipart, Clock drawings, Clock">
            <a:extLst>
              <a:ext uri="{FF2B5EF4-FFF2-40B4-BE49-F238E27FC236}">
                <a16:creationId xmlns:a16="http://schemas.microsoft.com/office/drawing/2014/main" id="{570E7974-55DA-367F-55E2-BEF47D61F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3" b="99667" l="1167" r="98667">
                        <a14:foregroundMark x1="59000" y1="9333" x2="28333" y2="10833"/>
                        <a14:foregroundMark x1="49500" y1="8167" x2="40500" y2="8167"/>
                        <a14:foregroundMark x1="53833" y1="5500" x2="44167" y2="4500"/>
                        <a14:foregroundMark x1="51667" y1="4500" x2="55833" y2="4500"/>
                        <a14:foregroundMark x1="90833" y1="31000" x2="89333" y2="38500"/>
                        <a14:foregroundMark x1="89333" y1="30500" x2="91500" y2="44833"/>
                        <a14:foregroundMark x1="92000" y1="43667" x2="90833" y2="52167"/>
                        <a14:foregroundMark x1="89833" y1="53833" x2="89833" y2="65500"/>
                        <a14:foregroundMark x1="92000" y1="62833" x2="84000" y2="69167"/>
                        <a14:foregroundMark x1="87167" y1="70333" x2="83000" y2="74000"/>
                        <a14:foregroundMark x1="78667" y1="77667" x2="72833" y2="84000"/>
                        <a14:foregroundMark x1="70667" y1="87167" x2="68667" y2="91000"/>
                        <a14:foregroundMark x1="67500" y1="91500" x2="63833" y2="93667"/>
                        <a14:foregroundMark x1="61667" y1="93667" x2="55833" y2="94667"/>
                        <a14:foregroundMark x1="51667" y1="94667" x2="48000" y2="94667"/>
                        <a14:foregroundMark x1="43167" y1="94667" x2="40500" y2="94667"/>
                        <a14:foregroundMark x1="35667" y1="94667" x2="35667" y2="94667"/>
                        <a14:foregroundMark x1="50500" y1="96333" x2="48000" y2="92500"/>
                        <a14:foregroundMark x1="51667" y1="92000" x2="51667" y2="92000"/>
                        <a14:foregroundMark x1="51667" y1="89833" x2="57000" y2="90500"/>
                        <a14:foregroundMark x1="30333" y1="86667" x2="7667" y2="63833"/>
                        <a14:foregroundMark x1="7000" y1="66000" x2="3833" y2="50667"/>
                        <a14:foregroundMark x1="4500" y1="49500" x2="7000" y2="34667"/>
                        <a14:foregroundMark x1="8167" y1="34667" x2="23500" y2="27833"/>
                        <a14:foregroundMark x1="23500" y1="27833" x2="6500" y2="36833"/>
                        <a14:foregroundMark x1="1167" y1="42167" x2="9167" y2="50167"/>
                        <a14:foregroundMark x1="8667" y1="51667" x2="3833" y2="51667"/>
                        <a14:foregroundMark x1="34667" y1="42167" x2="95167" y2="62833"/>
                        <a14:foregroundMark x1="94000" y1="52167" x2="90333" y2="42167"/>
                        <a14:foregroundMark x1="86167" y1="32667" x2="79167" y2="24167"/>
                        <a14:foregroundMark x1="88167" y1="29500" x2="76500" y2="18833"/>
                        <a14:foregroundMark x1="75000" y1="16167" x2="63833" y2="9333"/>
                        <a14:foregroundMark x1="74000" y1="10333" x2="76500" y2="11333"/>
                        <a14:foregroundMark x1="32000" y1="21500" x2="32500" y2="13000"/>
                        <a14:foregroundMark x1="38833" y1="15167" x2="24000" y2="14500"/>
                        <a14:foregroundMark x1="29333" y1="10333" x2="23000" y2="14000"/>
                        <a14:foregroundMark x1="14500" y1="28833" x2="6000" y2="33667"/>
                        <a14:foregroundMark x1="11333" y1="48000" x2="6000" y2="53833"/>
                        <a14:foregroundMark x1="11333" y1="45833" x2="14000" y2="53833"/>
                        <a14:foregroundMark x1="62167" y1="80333" x2="74500" y2="86167"/>
                        <a14:foregroundMark x1="76000" y1="81333" x2="43833" y2="95167"/>
                        <a14:foregroundMark x1="43833" y1="95167" x2="12333" y2="80833"/>
                        <a14:foregroundMark x1="12333" y1="80833" x2="6500" y2="49000"/>
                        <a14:foregroundMark x1="6500" y1="49000" x2="26167" y2="15667"/>
                        <a14:foregroundMark x1="30333" y1="10333" x2="19333" y2="17167"/>
                        <a14:foregroundMark x1="17667" y1="23000" x2="7667" y2="35833"/>
                        <a14:foregroundMark x1="83000" y1="32667" x2="87667" y2="36833"/>
                        <a14:foregroundMark x1="88833" y1="32000" x2="88833" y2="26833"/>
                        <a14:foregroundMark x1="89833" y1="28833" x2="88167" y2="25667"/>
                        <a14:foregroundMark x1="76500" y1="15667" x2="69667" y2="10333"/>
                        <a14:foregroundMark x1="73333" y1="10333" x2="77667" y2="14000"/>
                        <a14:foregroundMark x1="52167" y1="6000" x2="47333" y2="3500"/>
                        <a14:foregroundMark x1="94667" y1="47000" x2="94000" y2="50667"/>
                        <a14:foregroundMark x1="91500" y1="69167" x2="87167" y2="75000"/>
                        <a14:foregroundMark x1="2833" y1="41000" x2="2000" y2="46000"/>
                        <a14:foregroundMark x1="1667" y1="46833" x2="8333" y2="74167"/>
                        <a14:foregroundMark x1="8333" y1="74167" x2="11333" y2="76833"/>
                        <a14:foregroundMark x1="8000" y1="72000" x2="3833" y2="65667"/>
                        <a14:foregroundMark x1="3333" y1="64167" x2="2667" y2="62500"/>
                        <a14:foregroundMark x1="14167" y1="82000" x2="14667" y2="83500"/>
                        <a14:foregroundMark x1="16000" y1="86000" x2="16833" y2="86500"/>
                        <a14:foregroundMark x1="18500" y1="87167" x2="19000" y2="87667"/>
                        <a14:foregroundMark x1="20833" y1="88667" x2="22000" y2="89167"/>
                        <a14:foregroundMark x1="25667" y1="90000" x2="25667" y2="90000"/>
                        <a14:foregroundMark x1="26000" y1="90500" x2="26833" y2="91167"/>
                        <a14:foregroundMark x1="28333" y1="92333" x2="28667" y2="92500"/>
                        <a14:foregroundMark x1="30500" y1="93333" x2="31167" y2="93667"/>
                        <a14:foregroundMark x1="34167" y1="95000" x2="33167" y2="95000"/>
                        <a14:foregroundMark x1="28667" y1="94000" x2="28167" y2="93667"/>
                        <a14:foregroundMark x1="21000" y1="90833" x2="21000" y2="90833"/>
                        <a14:foregroundMark x1="37500" y1="96500" x2="37500" y2="96500"/>
                        <a14:foregroundMark x1="37833" y1="96833" x2="38333" y2="97000"/>
                        <a14:foregroundMark x1="39000" y1="97167" x2="39500" y2="97167"/>
                        <a14:foregroundMark x1="39167" y1="97667" x2="38667" y2="97667"/>
                        <a14:foregroundMark x1="40833" y1="98000" x2="45500" y2="99167"/>
                        <a14:foregroundMark x1="45667" y1="99167" x2="46167" y2="99167"/>
                        <a14:foregroundMark x1="46667" y1="99000" x2="48000" y2="99000"/>
                        <a14:foregroundMark x1="52000" y1="99667" x2="52333" y2="99667"/>
                        <a14:foregroundMark x1="52333" y1="98500" x2="53667" y2="98500"/>
                        <a14:foregroundMark x1="56667" y1="98833" x2="57000" y2="98833"/>
                        <a14:foregroundMark x1="57500" y1="98833" x2="59333" y2="98500"/>
                        <a14:foregroundMark x1="60500" y1="98333" x2="61000" y2="98333"/>
                        <a14:foregroundMark x1="63000" y1="97667" x2="63833" y2="97333"/>
                        <a14:foregroundMark x1="65833" y1="96833" x2="66500" y2="96500"/>
                        <a14:foregroundMark x1="67500" y1="96167" x2="68500" y2="95667"/>
                        <a14:foregroundMark x1="69667" y1="94833" x2="71333" y2="93833"/>
                        <a14:foregroundMark x1="72500" y1="93167" x2="73833" y2="92500"/>
                        <a14:foregroundMark x1="76333" y1="90833" x2="77167" y2="90333"/>
                        <a14:foregroundMark x1="77833" y1="90000" x2="78500" y2="89667"/>
                        <a14:foregroundMark x1="79500" y1="89000" x2="79500" y2="89000"/>
                        <a14:foregroundMark x1="79333" y1="88833" x2="81333" y2="88000"/>
                        <a14:foregroundMark x1="82333" y1="86667" x2="83000" y2="85667"/>
                        <a14:foregroundMark x1="83333" y1="85167" x2="84333" y2="84500"/>
                        <a14:foregroundMark x1="85333" y1="83000" x2="86000" y2="82167"/>
                        <a14:foregroundMark x1="87000" y1="80500" x2="88333" y2="78167"/>
                        <a14:foregroundMark x1="89667" y1="76167" x2="90333" y2="75500"/>
                        <a14:foregroundMark x1="91667" y1="73667" x2="92500" y2="72167"/>
                        <a14:foregroundMark x1="93167" y1="70667" x2="93333" y2="70167"/>
                        <a14:foregroundMark x1="93500" y1="69833" x2="93500" y2="69833"/>
                        <a14:foregroundMark x1="95833" y1="65833" x2="96167" y2="65500"/>
                        <a14:foregroundMark x1="96667" y1="64000" x2="97167" y2="62667"/>
                        <a14:foregroundMark x1="97333" y1="60667" x2="97500" y2="59500"/>
                        <a14:foregroundMark x1="97500" y1="57833" x2="97500" y2="55167"/>
                        <a14:foregroundMark x1="97833" y1="51667" x2="98167" y2="50500"/>
                        <a14:foregroundMark x1="98167" y1="50333" x2="98000" y2="45833"/>
                        <a14:foregroundMark x1="98167" y1="44833" x2="98333" y2="43833"/>
                        <a14:foregroundMark x1="98667" y1="42333" x2="98667" y2="41667"/>
                        <a14:foregroundMark x1="98667" y1="41000" x2="98500" y2="39500"/>
                        <a14:foregroundMark x1="98167" y1="38500" x2="97833" y2="37667"/>
                        <a14:foregroundMark x1="97167" y1="36167" x2="96500" y2="34667"/>
                        <a14:foregroundMark x1="95500" y1="32667" x2="95167" y2="32000"/>
                        <a14:foregroundMark x1="94667" y1="31000" x2="93833" y2="29833"/>
                        <a14:foregroundMark x1="93167" y1="28667" x2="91500" y2="25167"/>
                        <a14:foregroundMark x1="91000" y1="24500" x2="90333" y2="23500"/>
                        <a14:foregroundMark x1="89167" y1="22000" x2="88333" y2="21167"/>
                        <a14:foregroundMark x1="87667" y1="20167" x2="86833" y2="19000"/>
                        <a14:foregroundMark x1="86000" y1="17833" x2="85667" y2="17333"/>
                        <a14:foregroundMark x1="84000" y1="15000" x2="83500" y2="14333"/>
                        <a14:foregroundMark x1="82167" y1="13000" x2="81167" y2="12333"/>
                        <a14:foregroundMark x1="79167" y1="10833" x2="78333" y2="10167"/>
                        <a14:foregroundMark x1="76667" y1="9000" x2="75833" y2="8500"/>
                        <a14:foregroundMark x1="73167" y1="7167" x2="72833" y2="6833"/>
                        <a14:foregroundMark x1="70333" y1="5500" x2="68500" y2="5000"/>
                        <a14:foregroundMark x1="65833" y1="4167" x2="64667" y2="3667"/>
                        <a14:foregroundMark x1="62667" y1="3000" x2="60667" y2="2500"/>
                        <a14:foregroundMark x1="59500" y1="2000" x2="58167" y2="1667"/>
                        <a14:foregroundMark x1="55833" y1="1333" x2="51000" y2="833"/>
                        <a14:foregroundMark x1="49833" y1="1333" x2="48833" y2="1500"/>
                        <a14:foregroundMark x1="42500" y1="1500" x2="42167" y2="1667"/>
                        <a14:foregroundMark x1="39667" y1="2167" x2="38333" y2="2333"/>
                        <a14:foregroundMark x1="37333" y1="2667" x2="36333" y2="2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" y="3955915"/>
            <a:ext cx="1581284" cy="158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921832-8202-5793-69DC-6C6EF002B323}"/>
              </a:ext>
            </a:extLst>
          </p:cNvPr>
          <p:cNvCxnSpPr>
            <a:cxnSpLocks/>
          </p:cNvCxnSpPr>
          <p:nvPr/>
        </p:nvCxnSpPr>
        <p:spPr>
          <a:xfrm flipH="1" flipV="1">
            <a:off x="1038225" y="4095750"/>
            <a:ext cx="135255" cy="6438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917086D-8A56-88CD-701F-14A7BF97C6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00" t="48742" r="84986" b="6502"/>
          <a:stretch/>
        </p:blipFill>
        <p:spPr>
          <a:xfrm>
            <a:off x="3762375" y="4162425"/>
            <a:ext cx="542925" cy="12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7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CA71-8372-4FB8-D8E5-47FCE8F47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6D00B-BE96-D2F6-3E36-F12EAB8F2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Radioactive elements tend to decay over time, the decay is a random process independent of chemical compounds or temperature, but depends on the isotope (element) itself</a:t>
            </a:r>
          </a:p>
          <a:p>
            <a:r>
              <a:rPr lang="en-US" dirty="0"/>
              <a:t>Some elements decay more quickly than others, other elements take longer to decay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51E41-CBA7-AA8C-C620-663B2A12DE46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Applications of radioactivity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E831DD-AD3B-9E22-C90B-B5DB9B3A7D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782"/>
          <a:stretch/>
        </p:blipFill>
        <p:spPr>
          <a:xfrm>
            <a:off x="3108960" y="4326819"/>
            <a:ext cx="1300781" cy="1484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D9D06D-996E-0790-2003-55CDB1455A77}"/>
              </a:ext>
            </a:extLst>
          </p:cNvPr>
          <p:cNvSpPr txBox="1"/>
          <p:nvPr/>
        </p:nvSpPr>
        <p:spPr>
          <a:xfrm>
            <a:off x="2618636" y="5990650"/>
            <a:ext cx="2281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7030A0"/>
                </a:solidFill>
                <a:effectLst/>
                <a:latin typeface="Söhne"/>
              </a:rPr>
              <a:t>Half-life: </a:t>
            </a:r>
            <a:r>
              <a:rPr lang="en-US" b="1" i="0" dirty="0">
                <a:solidFill>
                  <a:srgbClr val="7030A0"/>
                </a:solidFill>
                <a:effectLst/>
                <a:latin typeface="Söhne"/>
              </a:rPr>
              <a:t>12.3 years</a:t>
            </a:r>
            <a:endParaRPr lang="en-US" b="0" i="0" dirty="0">
              <a:solidFill>
                <a:srgbClr val="7030A0"/>
              </a:solidFill>
              <a:effectLst/>
              <a:latin typeface="Söhne"/>
            </a:endParaRPr>
          </a:p>
        </p:txBody>
      </p:sp>
      <p:pic>
        <p:nvPicPr>
          <p:cNvPr id="1026" name="Picture 2" descr="Technetium, atomic structure - Stock Image - C013/1593 - Science Photo  Library">
            <a:extLst>
              <a:ext uri="{FF2B5EF4-FFF2-40B4-BE49-F238E27FC236}">
                <a16:creationId xmlns:a16="http://schemas.microsoft.com/office/drawing/2014/main" id="{CA146707-54BB-26DF-DF77-B1D7F3A5F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014" y="36678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B33851-B476-2BA0-2839-985A70E3C1E0}"/>
              </a:ext>
            </a:extLst>
          </p:cNvPr>
          <p:cNvSpPr txBox="1"/>
          <p:nvPr/>
        </p:nvSpPr>
        <p:spPr>
          <a:xfrm>
            <a:off x="7739276" y="5990650"/>
            <a:ext cx="2281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7030A0"/>
                </a:solidFill>
                <a:effectLst/>
                <a:latin typeface="Söhne"/>
              </a:rPr>
              <a:t>Half-life: </a:t>
            </a:r>
            <a:r>
              <a:rPr lang="en-US" b="1" i="0" dirty="0">
                <a:solidFill>
                  <a:srgbClr val="7030A0"/>
                </a:solidFill>
                <a:effectLst/>
                <a:latin typeface="Söhne"/>
              </a:rPr>
              <a:t>6 hours</a:t>
            </a:r>
            <a:endParaRPr lang="en-US" b="0" i="0" dirty="0">
              <a:solidFill>
                <a:srgbClr val="7030A0"/>
              </a:solidFill>
              <a:effectLst/>
              <a:latin typeface="Söhn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E0FC3A-B8E4-547E-3CC4-5282218CA73B}"/>
              </a:ext>
            </a:extLst>
          </p:cNvPr>
          <p:cNvSpPr txBox="1"/>
          <p:nvPr/>
        </p:nvSpPr>
        <p:spPr>
          <a:xfrm>
            <a:off x="7739276" y="5531456"/>
            <a:ext cx="2281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Söhne"/>
              </a:rPr>
              <a:t>Technicium-99</a:t>
            </a:r>
            <a:endParaRPr lang="en-US" b="0" i="0" dirty="0"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1643338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CA71-8372-4FB8-D8E5-47FCE8F47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000" i="1" dirty="0">
                <a:solidFill>
                  <a:srgbClr val="0070C0"/>
                </a:solidFill>
              </a:rPr>
              <a:t>Practical applications of radioactivity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6D00B-BE96-D2F6-3E36-F12EAB8F2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Radioactive tracers in medical diagnosis (radiology)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Treatment of cancer (radiotherapy)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Sterilization using </a:t>
            </a:r>
            <a:r>
              <a:rPr lang="el-GR" dirty="0"/>
              <a:t>γ</a:t>
            </a:r>
            <a:r>
              <a:rPr lang="en-US" dirty="0"/>
              <a:t>-rays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γ</a:t>
            </a:r>
            <a:r>
              <a:rPr lang="en-US" dirty="0"/>
              <a:t>-ray imaging (radiography)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Measuring the flow of liquids and gases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36A002-7B21-7EA8-D862-8370C318524C}"/>
              </a:ext>
            </a:extLst>
          </p:cNvPr>
          <p:cNvSpPr/>
          <p:nvPr/>
        </p:nvSpPr>
        <p:spPr>
          <a:xfrm>
            <a:off x="0" y="-27175"/>
            <a:ext cx="3361765" cy="7082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Applications of radioactivity</a:t>
            </a:r>
          </a:p>
        </p:txBody>
      </p:sp>
    </p:spTree>
    <p:extLst>
      <p:ext uri="{BB962C8B-B14F-4D97-AF65-F5344CB8AC3E}">
        <p14:creationId xmlns:p14="http://schemas.microsoft.com/office/powerpoint/2010/main" val="3791930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CA71-8372-4FB8-D8E5-47FCE8F47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000" i="1" dirty="0">
                <a:solidFill>
                  <a:srgbClr val="0070C0"/>
                </a:solidFill>
              </a:rPr>
              <a:t>Practical applications of radioactivity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6D00B-BE96-D2F6-3E36-F12EAB8F2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Radioactive tracers in medical diagnosis (radiology)</a:t>
            </a:r>
          </a:p>
        </p:txBody>
      </p:sp>
      <p:pic>
        <p:nvPicPr>
          <p:cNvPr id="5" name="Online Media 4" title="Using radioactive drugs to see inside your body - Pedro Brugarolas">
            <a:hlinkClick r:id="" action="ppaction://media"/>
            <a:extLst>
              <a:ext uri="{FF2B5EF4-FFF2-40B4-BE49-F238E27FC236}">
                <a16:creationId xmlns:a16="http://schemas.microsoft.com/office/drawing/2014/main" id="{46AF1909-0019-86A8-E104-5B32F858655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11400" y="2316544"/>
            <a:ext cx="7212588" cy="40751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B4338C-4102-2917-2BBB-12B2E3574A1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Applications of radioactivity</a:t>
            </a:r>
          </a:p>
        </p:txBody>
      </p:sp>
    </p:spTree>
    <p:extLst>
      <p:ext uri="{BB962C8B-B14F-4D97-AF65-F5344CB8AC3E}">
        <p14:creationId xmlns:p14="http://schemas.microsoft.com/office/powerpoint/2010/main" val="179138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CA71-8372-4FB8-D8E5-47FCE8F47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000" i="1" dirty="0">
                <a:solidFill>
                  <a:srgbClr val="0070C0"/>
                </a:solidFill>
              </a:rPr>
              <a:t>Practical applications of radioactivity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6D00B-BE96-D2F6-3E36-F12EAB8F2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i="1" dirty="0"/>
              <a:t>Treatment of cancer (radiotherapy): </a:t>
            </a:r>
            <a:br>
              <a:rPr lang="en-US" dirty="0"/>
            </a:br>
            <a:r>
              <a:rPr lang="en-US" dirty="0"/>
              <a:t>This can be done externally by irradiating using </a:t>
            </a:r>
            <a:br>
              <a:rPr lang="en-US" dirty="0"/>
            </a:br>
            <a:r>
              <a:rPr lang="en-US" dirty="0"/>
              <a:t>gamma rays, or internally by inserting the </a:t>
            </a:r>
            <a:br>
              <a:rPr lang="en-US" dirty="0"/>
            </a:br>
            <a:r>
              <a:rPr lang="en-US" dirty="0"/>
              <a:t>radioisotope in the body</a:t>
            </a:r>
          </a:p>
        </p:txBody>
      </p:sp>
      <p:pic>
        <p:nvPicPr>
          <p:cNvPr id="1026" name="Picture 2" descr="Radiation Therapy for Cancer: How Does It Work?">
            <a:extLst>
              <a:ext uri="{FF2B5EF4-FFF2-40B4-BE49-F238E27FC236}">
                <a16:creationId xmlns:a16="http://schemas.microsoft.com/office/drawing/2014/main" id="{D39154C7-7543-6050-3DCE-32926421A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1"/>
          <a:stretch/>
        </p:blipFill>
        <p:spPr bwMode="auto">
          <a:xfrm>
            <a:off x="8692690" y="1407859"/>
            <a:ext cx="3316429" cy="508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73B19B-39B8-8F49-65E4-674864957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484" y="4213320"/>
            <a:ext cx="4803621" cy="21215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9AFB179-76A8-7619-67DA-85923EEA101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Applications of radioactivity</a:t>
            </a:r>
          </a:p>
        </p:txBody>
      </p:sp>
    </p:spTree>
    <p:extLst>
      <p:ext uri="{BB962C8B-B14F-4D97-AF65-F5344CB8AC3E}">
        <p14:creationId xmlns:p14="http://schemas.microsoft.com/office/powerpoint/2010/main" val="3365120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CA71-8372-4FB8-D8E5-47FCE8F47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000" i="1" dirty="0">
                <a:solidFill>
                  <a:srgbClr val="0070C0"/>
                </a:solidFill>
              </a:rPr>
              <a:t>Practical applications of radioactivity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6D00B-BE96-D2F6-3E36-F12EAB8F2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i="1" dirty="0"/>
              <a:t>Sterilization using y-rays :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AFB179-76A8-7619-67DA-85923EEA101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Applications of radioactivity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195DC4-2AA0-7DD1-6E5E-CD9538B73EA3}"/>
              </a:ext>
            </a:extLst>
          </p:cNvPr>
          <p:cNvSpPr txBox="1"/>
          <p:nvPr/>
        </p:nvSpPr>
        <p:spPr>
          <a:xfrm>
            <a:off x="7480310" y="6581001"/>
            <a:ext cx="61173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https://www.youtube.com/watch?v=pe6AKh_tLys</a:t>
            </a:r>
          </a:p>
        </p:txBody>
      </p:sp>
      <p:pic>
        <p:nvPicPr>
          <p:cNvPr id="8" name="Online Media 7" title="Using Nuclear Science in Food Irradiation">
            <a:hlinkClick r:id="" action="ppaction://media"/>
            <a:extLst>
              <a:ext uri="{FF2B5EF4-FFF2-40B4-BE49-F238E27FC236}">
                <a16:creationId xmlns:a16="http://schemas.microsoft.com/office/drawing/2014/main" id="{55DC2C30-007A-24B4-0583-D122D7595BD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62433" y="2691621"/>
            <a:ext cx="6526304" cy="3687361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9AA4964D-71B8-BC43-5723-6CF4DDC8F95E}"/>
              </a:ext>
            </a:extLst>
          </p:cNvPr>
          <p:cNvSpPr/>
          <p:nvPr/>
        </p:nvSpPr>
        <p:spPr>
          <a:xfrm>
            <a:off x="952107" y="1073338"/>
            <a:ext cx="9146911" cy="550268"/>
          </a:xfrm>
          <a:prstGeom prst="wedgeRoundRectCallout">
            <a:avLst>
              <a:gd name="adj1" fmla="val -33956"/>
              <a:gd name="adj2" fmla="val 99512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202124"/>
                </a:solidFill>
                <a:latin typeface="arial" panose="020B0604020202020204" pitchFamily="34" charset="0"/>
              </a:rPr>
              <a:t>Remove or kill </a:t>
            </a:r>
            <a:r>
              <a:rPr lang="en-US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bacteria or other living </a:t>
            </a:r>
            <a:r>
              <a:rPr lang="en-US" sz="1600" b="0" i="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microorganisms</a:t>
            </a:r>
            <a:r>
              <a:rPr lang="en-US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8547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72DDA-3F34-4A32-FB30-25EFEA2FE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Isotopes: </a:t>
            </a:r>
            <a:r>
              <a:rPr lang="en-US" dirty="0"/>
              <a:t>atoms of the same element with a different number of neutrons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BF29D2-7301-5D15-0A31-8A0A451EF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221" y="2980605"/>
            <a:ext cx="61912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29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CA71-8372-4FB8-D8E5-47FCE8F47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000" i="1" dirty="0">
                <a:solidFill>
                  <a:srgbClr val="0070C0"/>
                </a:solidFill>
              </a:rPr>
              <a:t>Practical applications of radioactivity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6D00B-BE96-D2F6-3E36-F12EAB8F2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i="1" dirty="0"/>
              <a:t>Sterilization using y-rays :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AFB179-76A8-7619-67DA-85923EEA101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Applications of radioactivity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195DC4-2AA0-7DD1-6E5E-CD9538B73EA3}"/>
              </a:ext>
            </a:extLst>
          </p:cNvPr>
          <p:cNvSpPr txBox="1"/>
          <p:nvPr/>
        </p:nvSpPr>
        <p:spPr>
          <a:xfrm>
            <a:off x="7480310" y="6581001"/>
            <a:ext cx="61173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https://www.youtube.com/watch?v=pe6AKh_tLys</a:t>
            </a:r>
          </a:p>
        </p:txBody>
      </p:sp>
      <p:pic>
        <p:nvPicPr>
          <p:cNvPr id="8" name="Online Media 7" title="Using Nuclear Science in Food Irradiation">
            <a:hlinkClick r:id="" action="ppaction://media"/>
            <a:extLst>
              <a:ext uri="{FF2B5EF4-FFF2-40B4-BE49-F238E27FC236}">
                <a16:creationId xmlns:a16="http://schemas.microsoft.com/office/drawing/2014/main" id="{55DC2C30-007A-24B4-0583-D122D7595BD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80882" y="2292164"/>
            <a:ext cx="7590864" cy="428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0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CA71-8372-4FB8-D8E5-47FCE8F47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000" i="1" dirty="0">
                <a:solidFill>
                  <a:srgbClr val="0070C0"/>
                </a:solidFill>
              </a:rPr>
              <a:t>Practical applications of radioactivity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6D00B-BE96-D2F6-3E36-F12EAB8F2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i="1" dirty="0"/>
              <a:t>γ</a:t>
            </a:r>
            <a:r>
              <a:rPr lang="en-US" i="1" dirty="0"/>
              <a:t>-ray imaging (radiography): </a:t>
            </a:r>
            <a:r>
              <a:rPr lang="en-US" dirty="0"/>
              <a:t>allows us to see inside the human body, or test materials if they are broken.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AFB179-76A8-7619-67DA-85923EEA101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Applications of radioactivity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79CFA8-3791-A48A-9F5C-07AEF3B80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889" y="3429000"/>
            <a:ext cx="4738176" cy="2641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F70E26-4D4C-F1E2-4DD3-2065E741D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295" y="34290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636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CA71-8372-4FB8-D8E5-47FCE8F47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000" i="1" dirty="0">
                <a:solidFill>
                  <a:srgbClr val="0070C0"/>
                </a:solidFill>
              </a:rPr>
              <a:t>Practical applications of radioactivity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6D00B-BE96-D2F6-3E36-F12EAB8F2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i="1" dirty="0"/>
              <a:t>Measuring flow of liquids and gases: by inserting some gamma emitter, we can find the location of the leak in pipes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AFB179-76A8-7619-67DA-85923EEA101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Applications of radioactivity</a:t>
            </a:r>
          </a:p>
        </p:txBody>
      </p:sp>
      <p:sp>
        <p:nvSpPr>
          <p:cNvPr id="8" name="Cylinder 7">
            <a:extLst>
              <a:ext uri="{FF2B5EF4-FFF2-40B4-BE49-F238E27FC236}">
                <a16:creationId xmlns:a16="http://schemas.microsoft.com/office/drawing/2014/main" id="{A155722F-1AFB-E779-EB82-8188AAF743C4}"/>
              </a:ext>
            </a:extLst>
          </p:cNvPr>
          <p:cNvSpPr/>
          <p:nvPr/>
        </p:nvSpPr>
        <p:spPr>
          <a:xfrm rot="5400000">
            <a:off x="7219950" y="-383186"/>
            <a:ext cx="365760" cy="9319260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ylinder 9">
            <a:extLst>
              <a:ext uri="{FF2B5EF4-FFF2-40B4-BE49-F238E27FC236}">
                <a16:creationId xmlns:a16="http://schemas.microsoft.com/office/drawing/2014/main" id="{99688E16-4694-2E01-42B1-FB80599CFE62}"/>
              </a:ext>
            </a:extLst>
          </p:cNvPr>
          <p:cNvSpPr/>
          <p:nvPr/>
        </p:nvSpPr>
        <p:spPr>
          <a:xfrm rot="5400000">
            <a:off x="7170420" y="942788"/>
            <a:ext cx="365760" cy="9418320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6925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CA71-8372-4FB8-D8E5-47FCE8F47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000" i="1" dirty="0">
                <a:solidFill>
                  <a:srgbClr val="0070C0"/>
                </a:solidFill>
              </a:rPr>
              <a:t>Practical applications of radioactivity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6D00B-BE96-D2F6-3E36-F12EAB8F2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i="1" dirty="0"/>
              <a:t>Measuring flow of liquids and gases: by inserting some gamma emitter, we can find the location of the leak in pipes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AFB179-76A8-7619-67DA-85923EEA101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Applications of radioactivity</a:t>
            </a:r>
          </a:p>
        </p:txBody>
      </p:sp>
      <p:sp>
        <p:nvSpPr>
          <p:cNvPr id="8" name="Cylinder 7">
            <a:extLst>
              <a:ext uri="{FF2B5EF4-FFF2-40B4-BE49-F238E27FC236}">
                <a16:creationId xmlns:a16="http://schemas.microsoft.com/office/drawing/2014/main" id="{A155722F-1AFB-E779-EB82-8188AAF743C4}"/>
              </a:ext>
            </a:extLst>
          </p:cNvPr>
          <p:cNvSpPr/>
          <p:nvPr/>
        </p:nvSpPr>
        <p:spPr>
          <a:xfrm rot="5400000">
            <a:off x="7170420" y="-432716"/>
            <a:ext cx="365760" cy="9418320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ylinder 9">
            <a:extLst>
              <a:ext uri="{FF2B5EF4-FFF2-40B4-BE49-F238E27FC236}">
                <a16:creationId xmlns:a16="http://schemas.microsoft.com/office/drawing/2014/main" id="{99688E16-4694-2E01-42B1-FB80599CFE62}"/>
              </a:ext>
            </a:extLst>
          </p:cNvPr>
          <p:cNvSpPr/>
          <p:nvPr/>
        </p:nvSpPr>
        <p:spPr>
          <a:xfrm rot="5400000">
            <a:off x="7170420" y="942788"/>
            <a:ext cx="365760" cy="9418320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tar: 12 Points 10">
            <a:extLst>
              <a:ext uri="{FF2B5EF4-FFF2-40B4-BE49-F238E27FC236}">
                <a16:creationId xmlns:a16="http://schemas.microsoft.com/office/drawing/2014/main" id="{ED92581A-9F18-CDA6-FD97-35866DEB2B74}"/>
              </a:ext>
            </a:extLst>
          </p:cNvPr>
          <p:cNvSpPr/>
          <p:nvPr/>
        </p:nvSpPr>
        <p:spPr>
          <a:xfrm>
            <a:off x="9979152" y="4134113"/>
            <a:ext cx="670560" cy="673805"/>
          </a:xfrm>
          <a:prstGeom prst="star12">
            <a:avLst>
              <a:gd name="adj" fmla="val 11270"/>
            </a:avLst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952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CA71-8372-4FB8-D8E5-47FCE8F47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000" i="1" dirty="0">
                <a:solidFill>
                  <a:srgbClr val="0070C0"/>
                </a:solidFill>
              </a:rPr>
              <a:t>Practical applications of radioactivity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6D00B-BE96-D2F6-3E36-F12EAB8F2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i="1" dirty="0"/>
              <a:t>Radioactive dating: Knowing the half life, and amount of radiation, we can estimate the age of organic matter for example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AFB179-76A8-7619-67DA-85923EEA101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Applications of radioactivity</a:t>
            </a:r>
          </a:p>
        </p:txBody>
      </p:sp>
    </p:spTree>
    <p:extLst>
      <p:ext uri="{BB962C8B-B14F-4D97-AF65-F5344CB8AC3E}">
        <p14:creationId xmlns:p14="http://schemas.microsoft.com/office/powerpoint/2010/main" val="218482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CA71-8372-4FB8-D8E5-47FCE8F47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000" i="1" dirty="0">
                <a:solidFill>
                  <a:srgbClr val="0070C0"/>
                </a:solidFill>
              </a:rPr>
              <a:t>Practical applications of radioactivity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6D00B-BE96-D2F6-3E36-F12EAB8F2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i="1" dirty="0"/>
              <a:t>Radioactive dating: Knowing the half life, and amount of radiation, we can estimate the age of organic matter for example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AFB179-76A8-7619-67DA-85923EEA101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Applications of radioactivity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34A6C6-6716-FF33-BCDF-D2262D425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549" y="3694176"/>
            <a:ext cx="2797791" cy="187452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C444B80-9521-BE5A-7241-CA5EC10FA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26079"/>
            <a:ext cx="5257800" cy="350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7149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CA71-8372-4FB8-D8E5-47FCE8F47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000" i="1" dirty="0">
                <a:solidFill>
                  <a:srgbClr val="0070C0"/>
                </a:solidFill>
              </a:rPr>
              <a:t>Practical applications of radioactivity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6D00B-BE96-D2F6-3E36-F12EAB8F2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i="1" dirty="0"/>
              <a:t>Radioactive dating: Knowing the half life, and amount of radiation, we can estimate the age of organic matter, for example fossils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AFB179-76A8-7619-67DA-85923EEA101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Applications of radioactivity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34A6C6-6716-FF33-BCDF-D2262D425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549" y="3694176"/>
            <a:ext cx="2797791" cy="187452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C444B80-9521-BE5A-7241-CA5EC10FA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26079"/>
            <a:ext cx="5257800" cy="350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8098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CA71-8372-4FB8-D8E5-47FCE8F47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000" i="1" dirty="0">
                <a:solidFill>
                  <a:srgbClr val="0070C0"/>
                </a:solidFill>
              </a:rPr>
              <a:t>Practical applications of radioactivity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6D00B-BE96-D2F6-3E36-F12EAB8F2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AFB179-76A8-7619-67DA-85923EEA101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Applications of radioactivity</a:t>
            </a:r>
          </a:p>
        </p:txBody>
      </p:sp>
    </p:spTree>
    <p:extLst>
      <p:ext uri="{BB962C8B-B14F-4D97-AF65-F5344CB8AC3E}">
        <p14:creationId xmlns:p14="http://schemas.microsoft.com/office/powerpoint/2010/main" val="3767357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7D72DDA-3F34-4A32-FB30-25EFEA2FEE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273287" cy="4351338"/>
              </a:xfrm>
            </p:spPr>
            <p:txBody>
              <a:bodyPr/>
              <a:lstStyle/>
              <a:p>
                <a:r>
                  <a:rPr lang="en-US" b="1" dirty="0"/>
                  <a:t>Exercise: </a:t>
                </a:r>
                <a:r>
                  <a:rPr lang="en-US" dirty="0"/>
                  <a:t>Fill-in the </a:t>
                </a:r>
                <a:r>
                  <a:rPr lang="en-US" dirty="0">
                    <a:solidFill>
                      <a:srgbClr val="FF0000"/>
                    </a:solidFill>
                  </a:rPr>
                  <a:t>missing</a:t>
                </a:r>
                <a:r>
                  <a:rPr lang="en-US" dirty="0"/>
                  <a:t> for each of the following: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sPre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            </m:t>
                    </m:r>
                    <m:sPre>
                      <m:sPre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sPre>
                  </m:oMath>
                </a14:m>
                <a:r>
                  <a:rPr lang="en-US" sz="3200" dirty="0"/>
                  <a:t>    	    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𝐿𝑖</m:t>
                        </m:r>
                      </m:e>
                    </m:sPre>
                  </m:oMath>
                </a14:m>
                <a:r>
                  <a:rPr lang="en-US" sz="3200" dirty="0"/>
                  <a:t>	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     </m:t>
                    </m:r>
                    <m:sPre>
                      <m:sPre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𝑁𝑒</m:t>
                        </m:r>
                      </m:e>
                    </m:sPre>
                  </m:oMath>
                </a14:m>
                <a:r>
                  <a:rPr lang="en-US" sz="3200" dirty="0"/>
                  <a:t>	     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sup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sPre>
                  </m:oMath>
                </a14:m>
                <a:r>
                  <a:rPr lang="en-US" sz="3200" dirty="0"/>
                  <a:t>     	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207</m:t>
                        </m:r>
                      </m:sup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𝑃𝑏</m:t>
                        </m:r>
                      </m:e>
                    </m:sPre>
                  </m:oMath>
                </a14:m>
                <a:r>
                  <a:rPr lang="en-US" sz="3200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7D72DDA-3F34-4A32-FB30-25EFEA2FEE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273287" cy="4351338"/>
              </a:xfrm>
              <a:blipFill>
                <a:blip r:embed="rId2"/>
                <a:stretch>
                  <a:fillRect l="-91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</p:spTree>
    <p:extLst>
      <p:ext uri="{BB962C8B-B14F-4D97-AF65-F5344CB8AC3E}">
        <p14:creationId xmlns:p14="http://schemas.microsoft.com/office/powerpoint/2010/main" val="3878891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7D72DDA-3F34-4A32-FB30-25EFEA2FEE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273287" cy="4351338"/>
              </a:xfrm>
            </p:spPr>
            <p:txBody>
              <a:bodyPr/>
              <a:lstStyle/>
              <a:p>
                <a:r>
                  <a:rPr lang="en-US" b="1" dirty="0"/>
                  <a:t>Exercise: </a:t>
                </a:r>
                <a:r>
                  <a:rPr lang="en-US" dirty="0"/>
                  <a:t>classify each of the following as stable or radioactive 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sPre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            </m:t>
                    </m:r>
                    <m:sPre>
                      <m:sPre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en-US" sz="3200" dirty="0"/>
                  <a:t>       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en-US" sz="3200" dirty="0"/>
                  <a:t>	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         </m:t>
                    </m:r>
                    <m:sPre>
                      <m:sPre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53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127</m:t>
                        </m:r>
                      </m:sup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sPre>
                  </m:oMath>
                </a14:m>
                <a:r>
                  <a:rPr lang="en-US" sz="3200" dirty="0"/>
                  <a:t>		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53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131</m:t>
                        </m:r>
                      </m:sup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sPre>
                  </m:oMath>
                </a14:m>
                <a:r>
                  <a:rPr lang="en-US" sz="3200" dirty="0"/>
                  <a:t>      	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82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207</m:t>
                        </m:r>
                      </m:sup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𝑃𝑏</m:t>
                        </m:r>
                      </m:e>
                    </m:sPre>
                  </m:oMath>
                </a14:m>
                <a:r>
                  <a:rPr lang="en-US" sz="3200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7D72DDA-3F34-4A32-FB30-25EFEA2FEE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273287" cy="4351338"/>
              </a:xfrm>
              <a:blipFill>
                <a:blip r:embed="rId4"/>
                <a:stretch>
                  <a:fillRect l="-91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  <p:pic>
        <p:nvPicPr>
          <p:cNvPr id="2" name="desktop_light">
            <a:hlinkClick r:id="" action="ppaction://media"/>
            <a:extLst>
              <a:ext uri="{FF2B5EF4-FFF2-40B4-BE49-F238E27FC236}">
                <a16:creationId xmlns:a16="http://schemas.microsoft.com/office/drawing/2014/main" id="{43F4E01C-1DE1-4CEF-5A6F-8FDF8544E73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41257" y="4702175"/>
            <a:ext cx="32004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5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72DDA-3F34-4A32-FB30-25EFEA2FE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Ionizing radiation: causes a gain or loss of electric charge in materials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  <p:pic>
        <p:nvPicPr>
          <p:cNvPr id="1026" name="Picture 2" descr="NE 581 -- Radiation Protection -- OSU Extended Campus - Oregon State  University">
            <a:extLst>
              <a:ext uri="{FF2B5EF4-FFF2-40B4-BE49-F238E27FC236}">
                <a16:creationId xmlns:a16="http://schemas.microsoft.com/office/drawing/2014/main" id="{26BD6811-206D-625B-4662-0251DBAF8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351" y="2842689"/>
            <a:ext cx="4763219" cy="346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691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Types of ionizing radiation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72DDA-3F34-4A32-FB30-25EFEA2FE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Radioactivity is a random process..</a:t>
            </a:r>
          </a:p>
          <a:p>
            <a:endParaRPr lang="en-US" dirty="0"/>
          </a:p>
          <a:p>
            <a:r>
              <a:rPr lang="en-US" dirty="0"/>
              <a:t>Some atoms emit </a:t>
            </a:r>
            <a:r>
              <a:rPr lang="el-GR" dirty="0"/>
              <a:t>α</a:t>
            </a:r>
            <a:r>
              <a:rPr lang="en-US" dirty="0" err="1"/>
              <a:t>lpha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particles</a:t>
            </a:r>
            <a:r>
              <a:rPr lang="en-US" dirty="0"/>
              <a:t> when decaying, </a:t>
            </a:r>
          </a:p>
          <a:p>
            <a:r>
              <a:rPr lang="en-US" dirty="0"/>
              <a:t>Some atoms emit </a:t>
            </a:r>
            <a:r>
              <a:rPr lang="el-GR" dirty="0"/>
              <a:t>β</a:t>
            </a:r>
            <a:r>
              <a:rPr lang="en-US" dirty="0"/>
              <a:t>eta </a:t>
            </a:r>
            <a:r>
              <a:rPr lang="en-US" dirty="0">
                <a:solidFill>
                  <a:srgbClr val="00B0F0"/>
                </a:solidFill>
              </a:rPr>
              <a:t>particles</a:t>
            </a:r>
            <a:r>
              <a:rPr lang="en-US" dirty="0"/>
              <a:t> when decaying </a:t>
            </a:r>
          </a:p>
          <a:p>
            <a:r>
              <a:rPr lang="en-US" dirty="0"/>
              <a:t>Some atoms emit </a:t>
            </a:r>
            <a:r>
              <a:rPr lang="el-GR" dirty="0"/>
              <a:t>γ</a:t>
            </a:r>
            <a:r>
              <a:rPr lang="en-US" dirty="0"/>
              <a:t> </a:t>
            </a:r>
            <a:r>
              <a:rPr lang="en-US" sz="1600" i="1" dirty="0"/>
              <a:t>(gamma)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energy</a:t>
            </a:r>
            <a:r>
              <a:rPr lang="en-US" dirty="0"/>
              <a:t> when decaying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</p:spTree>
    <p:extLst>
      <p:ext uri="{BB962C8B-B14F-4D97-AF65-F5344CB8AC3E}">
        <p14:creationId xmlns:p14="http://schemas.microsoft.com/office/powerpoint/2010/main" val="2429580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</a:t>
            </a:r>
            <a:r>
              <a:rPr lang="en-US" dirty="0"/>
              <a:t> decay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72DDA-3F34-4A32-FB30-25EFEA2FE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elements undergoing </a:t>
            </a:r>
            <a:r>
              <a:rPr lang="el-GR" dirty="0"/>
              <a:t>α</a:t>
            </a:r>
            <a:r>
              <a:rPr lang="en-US" dirty="0"/>
              <a:t> decay: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atom loses 4 mass numbers and 2 atomic number</a:t>
            </a:r>
            <a:br>
              <a:rPr lang="en-US" dirty="0"/>
            </a:br>
            <a:r>
              <a:rPr lang="en-US" dirty="0"/>
              <a:t>So, </a:t>
            </a:r>
            <a:r>
              <a:rPr lang="el-GR" dirty="0"/>
              <a:t>α</a:t>
            </a:r>
            <a:r>
              <a:rPr lang="en-US" dirty="0"/>
              <a:t> decay during  A-4   , Z-2  </a:t>
            </a:r>
          </a:p>
          <a:p>
            <a:r>
              <a:rPr lang="en-US" sz="2000" i="1" dirty="0">
                <a:solidFill>
                  <a:srgbClr val="0070C0"/>
                </a:solidFill>
              </a:rPr>
              <a:t>Usually, very heavy atoms give alpha particles to become lighter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  <p:pic>
        <p:nvPicPr>
          <p:cNvPr id="4100" name="Picture 4" descr="CH103 - CHAPTER 3: Radioactivity and Nuclear Chemistry - Chemistry">
            <a:extLst>
              <a:ext uri="{FF2B5EF4-FFF2-40B4-BE49-F238E27FC236}">
                <a16:creationId xmlns:a16="http://schemas.microsoft.com/office/drawing/2014/main" id="{9EA5552F-7EB5-FD4E-307C-5D3F59A15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82" y="2559862"/>
            <a:ext cx="5787516" cy="17382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lpha decay | Definition, Example, &amp; Facts | Britannica">
            <a:extLst>
              <a:ext uri="{FF2B5EF4-FFF2-40B4-BE49-F238E27FC236}">
                <a16:creationId xmlns:a16="http://schemas.microsoft.com/office/drawing/2014/main" id="{9F9284A6-645B-643F-8E75-63DA04947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031" y="1928004"/>
            <a:ext cx="3001992" cy="30019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879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</a:t>
            </a:r>
            <a:r>
              <a:rPr lang="en-US" dirty="0"/>
              <a:t> decay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72DDA-3F34-4A32-FB30-25EFEA2FE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they are highly ionizing, </a:t>
            </a:r>
            <a:r>
              <a:rPr lang="el-GR" dirty="0"/>
              <a:t>α</a:t>
            </a:r>
            <a:r>
              <a:rPr lang="en-US" dirty="0" err="1"/>
              <a:t>lpha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particles </a:t>
            </a:r>
            <a:r>
              <a:rPr lang="en-US" dirty="0"/>
              <a:t>have a limited range of a few 2-8 cm in air.</a:t>
            </a:r>
          </a:p>
          <a:p>
            <a:endParaRPr lang="en-US" sz="3200" dirty="0"/>
          </a:p>
          <a:p>
            <a:pPr lvl="1"/>
            <a:r>
              <a:rPr lang="en-US" sz="2800" dirty="0"/>
              <a:t>So, alpha particles easily collide and interact with atoms and are stopped more easily. </a:t>
            </a:r>
          </a:p>
          <a:p>
            <a:pPr lvl="1"/>
            <a:r>
              <a:rPr lang="en-US" sz="2800" dirty="0"/>
              <a:t>Alpha particles are helium ions (positively charged </a:t>
            </a:r>
            <a:r>
              <a:rPr lang="en-US" sz="2800" i="1" dirty="0"/>
              <a:t>+2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Alpha particles can be stopped by a sheet of paper 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>
                <a:highlight>
                  <a:srgbClr val="FFFF00"/>
                </a:highlight>
              </a:rPr>
              <a:t>alpha decay : A-4 , Z-2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</p:spTree>
    <p:extLst>
      <p:ext uri="{BB962C8B-B14F-4D97-AF65-F5344CB8AC3E}">
        <p14:creationId xmlns:p14="http://schemas.microsoft.com/office/powerpoint/2010/main" val="791216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1188</Words>
  <Application>Microsoft Office PowerPoint</Application>
  <PresentationFormat>Widescreen</PresentationFormat>
  <Paragraphs>185</Paragraphs>
  <Slides>37</Slides>
  <Notes>10</Notes>
  <HiddenSlides>1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Arial</vt:lpstr>
      <vt:lpstr>Calibri</vt:lpstr>
      <vt:lpstr>Calibri Light</vt:lpstr>
      <vt:lpstr>Cambria Math</vt:lpstr>
      <vt:lpstr>Söhne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ionizing radiation</vt:lpstr>
      <vt:lpstr>α decay</vt:lpstr>
      <vt:lpstr>α decay</vt:lpstr>
      <vt:lpstr>β decay</vt:lpstr>
      <vt:lpstr>γ decay</vt:lpstr>
      <vt:lpstr>γ decay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Practical applications of radioactivity</vt:lpstr>
      <vt:lpstr>Practical applications of radioactivity</vt:lpstr>
      <vt:lpstr>Practical applications of radioactivity</vt:lpstr>
      <vt:lpstr>Practical applications of radioactivity</vt:lpstr>
      <vt:lpstr>Practical applications of radioactivity</vt:lpstr>
      <vt:lpstr>Practical applications of radioactivity</vt:lpstr>
      <vt:lpstr>Practical applications of radioactivity</vt:lpstr>
      <vt:lpstr>Practical applications of radioactivity</vt:lpstr>
      <vt:lpstr>Practical applications of radioactivity</vt:lpstr>
      <vt:lpstr>Practical applications of radioactivity</vt:lpstr>
      <vt:lpstr>Practical applications of radioactivity</vt:lpstr>
      <vt:lpstr>Practical applications of radioactivity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</dc:creator>
  <cp:lastModifiedBy>Ahmed</cp:lastModifiedBy>
  <cp:revision>105</cp:revision>
  <dcterms:created xsi:type="dcterms:W3CDTF">2023-10-02T17:45:02Z</dcterms:created>
  <dcterms:modified xsi:type="dcterms:W3CDTF">2023-10-09T19:30:40Z</dcterms:modified>
</cp:coreProperties>
</file>